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sldIdLst>
    <p:sldId id="256" r:id="rId2"/>
    <p:sldId id="512" r:id="rId3"/>
    <p:sldId id="515" r:id="rId4"/>
    <p:sldId id="514" r:id="rId5"/>
    <p:sldId id="479" r:id="rId6"/>
    <p:sldId id="480" r:id="rId7"/>
    <p:sldId id="516" r:id="rId8"/>
    <p:sldId id="517" r:id="rId9"/>
    <p:sldId id="518" r:id="rId10"/>
    <p:sldId id="493" r:id="rId11"/>
    <p:sldId id="520" r:id="rId12"/>
    <p:sldId id="494" r:id="rId13"/>
    <p:sldId id="501" r:id="rId14"/>
    <p:sldId id="502" r:id="rId15"/>
    <p:sldId id="519" r:id="rId16"/>
    <p:sldId id="503" r:id="rId17"/>
    <p:sldId id="521" r:id="rId18"/>
    <p:sldId id="522" r:id="rId19"/>
    <p:sldId id="498" r:id="rId20"/>
    <p:sldId id="523" r:id="rId21"/>
    <p:sldId id="483" r:id="rId22"/>
    <p:sldId id="525" r:id="rId23"/>
    <p:sldId id="526" r:id="rId24"/>
    <p:sldId id="524" r:id="rId25"/>
    <p:sldId id="496" r:id="rId26"/>
    <p:sldId id="499" r:id="rId27"/>
    <p:sldId id="486" r:id="rId28"/>
    <p:sldId id="495" r:id="rId29"/>
    <p:sldId id="481" r:id="rId30"/>
    <p:sldId id="488" r:id="rId31"/>
    <p:sldId id="492" r:id="rId32"/>
    <p:sldId id="491" r:id="rId33"/>
    <p:sldId id="490" r:id="rId34"/>
    <p:sldId id="485" r:id="rId35"/>
    <p:sldId id="487" r:id="rId36"/>
    <p:sldId id="504" r:id="rId37"/>
    <p:sldId id="484" r:id="rId38"/>
    <p:sldId id="508" r:id="rId39"/>
    <p:sldId id="507" r:id="rId40"/>
    <p:sldId id="509" r:id="rId41"/>
    <p:sldId id="510" r:id="rId42"/>
    <p:sldId id="511" r:id="rId43"/>
    <p:sldId id="505" r:id="rId44"/>
    <p:sldId id="506" r:id="rId45"/>
    <p:sldId id="482" r:id="rId46"/>
    <p:sldId id="477" r:id="rId47"/>
    <p:sldId id="500" r:id="rId48"/>
  </p:sldIdLst>
  <p:sldSz cx="12192000" cy="6858000"/>
  <p:notesSz cx="6797675" cy="9926638"/>
  <p:custDataLst>
    <p:tags r:id="rId5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777137-5147-4291-AD55-7C00CE6192B3}">
          <p14:sldIdLst>
            <p14:sldId id="256"/>
            <p14:sldId id="512"/>
            <p14:sldId id="515"/>
            <p14:sldId id="514"/>
            <p14:sldId id="479"/>
          </p14:sldIdLst>
        </p14:section>
        <p14:section name="Introduction" id="{1BA1BF66-6EBE-49C2-9276-CB03798FF15E}">
          <p14:sldIdLst>
            <p14:sldId id="480"/>
            <p14:sldId id="516"/>
            <p14:sldId id="517"/>
            <p14:sldId id="518"/>
          </p14:sldIdLst>
        </p14:section>
        <p14:section name="Outlier Detecion" id="{663C8697-26E6-450E-8963-B5BA8C109C3E}">
          <p14:sldIdLst>
            <p14:sldId id="493"/>
            <p14:sldId id="520"/>
            <p14:sldId id="494"/>
            <p14:sldId id="501"/>
            <p14:sldId id="502"/>
            <p14:sldId id="519"/>
            <p14:sldId id="503"/>
            <p14:sldId id="521"/>
            <p14:sldId id="522"/>
            <p14:sldId id="498"/>
            <p14:sldId id="523"/>
          </p14:sldIdLst>
        </p14:section>
        <p14:section name="Discussion" id="{FA6E3319-4723-45F9-9E5A-84DFC88E1C9E}">
          <p14:sldIdLst>
            <p14:sldId id="483"/>
            <p14:sldId id="525"/>
            <p14:sldId id="526"/>
            <p14:sldId id="524"/>
            <p14:sldId id="496"/>
            <p14:sldId id="499"/>
            <p14:sldId id="486"/>
            <p14:sldId id="495"/>
          </p14:sldIdLst>
        </p14:section>
        <p14:section name="Approach" id="{C8FE59C7-BF41-4154-9984-AD1D2BEE7050}">
          <p14:sldIdLst>
            <p14:sldId id="481"/>
            <p14:sldId id="488"/>
            <p14:sldId id="492"/>
            <p14:sldId id="491"/>
            <p14:sldId id="490"/>
            <p14:sldId id="485"/>
            <p14:sldId id="487"/>
            <p14:sldId id="504"/>
          </p14:sldIdLst>
        </p14:section>
        <p14:section name="Results" id="{2EE2631A-7840-4996-9645-9E0263C7C992}">
          <p14:sldIdLst>
            <p14:sldId id="484"/>
            <p14:sldId id="508"/>
            <p14:sldId id="507"/>
            <p14:sldId id="509"/>
            <p14:sldId id="510"/>
            <p14:sldId id="511"/>
            <p14:sldId id="505"/>
            <p14:sldId id="506"/>
          </p14:sldIdLst>
        </p14:section>
        <p14:section name="Approach" id="{DF8C70F0-2C90-4BB0-B06C-F3BED4D567FA}">
          <p14:sldIdLst>
            <p14:sldId id="482"/>
          </p14:sldIdLst>
        </p14:section>
        <p14:section name="End" id="{726B21A9-BAD3-4AF4-9195-A68EFED1AB6D}">
          <p14:sldIdLst>
            <p14:sldId id="477"/>
          </p14:sldIdLst>
        </p14:section>
        <p14:section name="Attatchments" id="{8BE22F51-35F5-43F9-A973-EE0C4B7DB5DE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orient="horz" pos="360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orient="horz" pos="2592" userDrawn="1">
          <p15:clr>
            <a:srgbClr val="A4A3A4"/>
          </p15:clr>
        </p15:guide>
        <p15:guide id="5" pos="3672" userDrawn="1">
          <p15:clr>
            <a:srgbClr val="A4A3A4"/>
          </p15:clr>
        </p15:guide>
        <p15:guide id="6" pos="256" userDrawn="1">
          <p15:clr>
            <a:srgbClr val="A4A3A4"/>
          </p15:clr>
        </p15:guide>
        <p15:guide id="7" pos="7424" userDrawn="1">
          <p15:clr>
            <a:srgbClr val="A4A3A4"/>
          </p15:clr>
        </p15:guide>
        <p15:guide id="8" pos="448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A6A"/>
    <a:srgbClr val="BCB295"/>
    <a:srgbClr val="9CAA9B"/>
    <a:srgbClr val="A59CAA"/>
    <a:srgbClr val="BCA995"/>
    <a:srgbClr val="A0AAB9"/>
    <a:srgbClr val="FFB3C0"/>
    <a:srgbClr val="FF8196"/>
    <a:srgbClr val="F5F5F5"/>
    <a:srgbClr val="94B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663" autoAdjust="0"/>
  </p:normalViewPr>
  <p:slideViewPr>
    <p:cSldViewPr snapToGrid="0">
      <p:cViewPr varScale="1">
        <p:scale>
          <a:sx n="86" d="100"/>
          <a:sy n="86" d="100"/>
        </p:scale>
        <p:origin x="864" y="62"/>
      </p:cViewPr>
      <p:guideLst>
        <p:guide orient="horz" pos="2112"/>
        <p:guide orient="horz" pos="3600"/>
        <p:guide orient="horz" pos="1296"/>
        <p:guide orient="horz" pos="2592"/>
        <p:guide pos="3672"/>
        <p:guide pos="256"/>
        <p:guide pos="7424"/>
        <p:guide pos="44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D45A9B-3C57-4022-9EED-C8935E9D48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934" tIns="45967" rIns="91934" bIns="4596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7121E-E1F3-40BC-B29A-2CC1B7D687E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934" tIns="45967" rIns="91934" bIns="45967" rtlCol="0"/>
          <a:lstStyle>
            <a:lvl1pPr algn="r">
              <a:defRPr sz="1200"/>
            </a:lvl1pPr>
          </a:lstStyle>
          <a:p>
            <a:pPr>
              <a:defRPr/>
            </a:pPr>
            <a:fld id="{04637C12-F950-4567-85EE-3423F19EB57E}" type="datetimeFigureOut">
              <a:rPr lang="en-US"/>
              <a:pPr>
                <a:defRPr/>
              </a:pPr>
              <a:t>2/4/2022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A80D0B-49D1-4672-BCB4-4A07F9028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34" tIns="45967" rIns="91934" bIns="4596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86E922-CFBF-4BA6-8DE1-BE6E56A43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5637"/>
          </a:xfrm>
          <a:prstGeom prst="rect">
            <a:avLst/>
          </a:prstGeom>
        </p:spPr>
        <p:txBody>
          <a:bodyPr vert="horz" lIns="91934" tIns="45967" rIns="91934" bIns="45967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9CB10-AD74-4A9F-AD5D-DFC85BF3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934" tIns="45967" rIns="91934" bIns="4596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9F86A-060A-4B79-A97B-F418001EC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934" tIns="45967" rIns="91934" bIns="4596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34FC3F-8790-441D-9E48-41DD4D3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021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2-Regular"/>
              </a:rPr>
              <a:t>outliers are easier to separate from the remaining data </a:t>
            </a:r>
            <a:r>
              <a:rPr lang="en-GB" sz="1800" b="0" i="0" u="none" strike="noStrike" baseline="0" dirty="0">
                <a:latin typeface="LMRoman12-Regular"/>
              </a:rPr>
              <a:t>with fewer cuts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486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49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The main idea behind SVM’s is that they separated the two classes by hyperplanes.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525960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Separate all the data points from the origin in the feature space using </a:t>
            </a:r>
            <a:r>
              <a:rPr lang="en-US" b="0" i="1" dirty="0">
                <a:solidFill>
                  <a:srgbClr val="525960"/>
                </a:solidFill>
                <a:effectLst/>
                <a:latin typeface="inherit"/>
              </a:rPr>
              <a:t>hyper-plane </a:t>
            </a:r>
            <a:endParaRPr lang="en-US" b="0" i="0" dirty="0">
              <a:solidFill>
                <a:srgbClr val="525960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Unlike traditional </a:t>
            </a:r>
            <a:r>
              <a:rPr lang="en-US" b="0" i="0" dirty="0" err="1">
                <a:solidFill>
                  <a:srgbClr val="525960"/>
                </a:solidFill>
                <a:effectLst/>
                <a:latin typeface="inherit"/>
              </a:rPr>
              <a:t>svm</a:t>
            </a: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where we use soft margin for smoothness, we use a parameter that fixes fraction of outliers in the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525960"/>
                </a:solidFill>
                <a:effectLst/>
                <a:latin typeface="inherit"/>
              </a:rPr>
              <a:t>maximise</a:t>
            </a: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the distance between the </a:t>
            </a:r>
            <a:r>
              <a:rPr lang="en-US" b="0" i="1" dirty="0">
                <a:solidFill>
                  <a:srgbClr val="525960"/>
                </a:solidFill>
                <a:effectLst/>
                <a:latin typeface="inherit"/>
              </a:rPr>
              <a:t>hyper-plane</a:t>
            </a: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 and the origin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 The points lying below the </a:t>
            </a:r>
            <a:r>
              <a:rPr lang="en-US" b="0" i="1" dirty="0">
                <a:solidFill>
                  <a:srgbClr val="525960"/>
                </a:solidFill>
                <a:effectLst/>
                <a:latin typeface="inherit"/>
              </a:rPr>
              <a:t>hyper-plane</a:t>
            </a:r>
            <a:r>
              <a:rPr lang="en-US" b="0" i="0" dirty="0">
                <a:solidFill>
                  <a:srgbClr val="525960"/>
                </a:solidFill>
                <a:effectLst/>
                <a:latin typeface="inherit"/>
              </a:rPr>
              <a:t> and closer to origin are outliers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68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46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82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513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329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70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00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81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67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18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568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Lato" panose="020F0502020204030203" pitchFamily="34" charset="0"/>
              </a:rPr>
              <a:t>The comparison of chaining-distances between observation subject to outlier scoring and neighboring observations.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9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2-Regular"/>
              </a:rPr>
              <a:t>that a set of points in a high-dimensional space can be embedded into a space of much lower dimension in such a way that distances between the points are nearly </a:t>
            </a:r>
            <a:r>
              <a:rPr lang="en-GB" sz="1800" b="0" i="0" u="none" strike="noStrike" baseline="0" dirty="0">
                <a:latin typeface="LMRoman12-Regular"/>
              </a:rPr>
              <a:t>preserved.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65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00A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64910221-A7B9-4DF1-837F-83A9F088E1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30445-D099-4702-B72A-A20FFDF133E4}"/>
              </a:ext>
            </a:extLst>
          </p:cNvPr>
          <p:cNvSpPr/>
          <p:nvPr userDrawn="1"/>
        </p:nvSpPr>
        <p:spPr bwMode="auto">
          <a:xfrm>
            <a:off x="5486400" y="76200"/>
            <a:ext cx="18288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3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0974D-14EB-4795-B83F-BFDEAA7797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980" y="96209"/>
            <a:ext cx="2735580" cy="7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4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9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64600" y="914400"/>
            <a:ext cx="28194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06400" y="914400"/>
            <a:ext cx="82550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917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6400" y="914400"/>
            <a:ext cx="112776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06400" y="1905000"/>
            <a:ext cx="5537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46800" y="1905000"/>
            <a:ext cx="5537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3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89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versiteit Maastricht University">
            <a:extLst>
              <a:ext uri="{FF2B5EF4-FFF2-40B4-BE49-F238E27FC236}">
                <a16:creationId xmlns:a16="http://schemas.microsoft.com/office/drawing/2014/main" id="{69F04312-3A46-48A1-AE8E-5231334734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42593"/>
          <a:stretch/>
        </p:blipFill>
        <p:spPr bwMode="auto">
          <a:xfrm>
            <a:off x="-5567" y="990601"/>
            <a:ext cx="12192000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0265ACE8-8B7A-4B69-A857-097CD347D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8" t="11233" r="2191" b="12146"/>
          <a:stretch/>
        </p:blipFill>
        <p:spPr bwMode="auto">
          <a:xfrm>
            <a:off x="11540647" y="745299"/>
            <a:ext cx="384132" cy="525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67EF5-8876-4128-9EBF-B060DDD683A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63084" y="4406900"/>
            <a:ext cx="8647641" cy="0"/>
          </a:xfrm>
          <a:prstGeom prst="line">
            <a:avLst/>
          </a:prstGeom>
          <a:ln>
            <a:solidFill>
              <a:srgbClr val="001C3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0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06400" y="1905000"/>
            <a:ext cx="5537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46800" y="1905000"/>
            <a:ext cx="5537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765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913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5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8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6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>
            <a:extLst>
              <a:ext uri="{FF2B5EF4-FFF2-40B4-BE49-F238E27FC236}">
                <a16:creationId xmlns:a16="http://schemas.microsoft.com/office/drawing/2014/main" id="{6BA2E1A6-C284-4D39-8894-E7490901D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C675F815-C02D-458E-9D30-153EF13E6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914400"/>
            <a:ext cx="1127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0AE67FA-4156-48EB-8A7B-7FD8A1C7C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905000"/>
            <a:ext cx="1127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1029" name="Text Box 12">
            <a:extLst>
              <a:ext uri="{FF2B5EF4-FFF2-40B4-BE49-F238E27FC236}">
                <a16:creationId xmlns:a16="http://schemas.microsoft.com/office/drawing/2014/main" id="{700B704C-E861-4513-A1A6-3146F078BA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332" y="6223000"/>
            <a:ext cx="94194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>
              <a:defRPr sz="32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nl-NL" sz="1400" b="1" dirty="0">
                <a:solidFill>
                  <a:schemeClr val="bg1"/>
                </a:solidFill>
              </a:rPr>
              <a:t>DKE &amp; RWTH – Master Research Internship – Final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21E11-D578-4342-AD83-5FF582903646}"/>
              </a:ext>
            </a:extLst>
          </p:cNvPr>
          <p:cNvSpPr/>
          <p:nvPr userDrawn="1"/>
        </p:nvSpPr>
        <p:spPr bwMode="auto">
          <a:xfrm>
            <a:off x="3674533" y="-26988"/>
            <a:ext cx="1507067" cy="533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8E180-FF36-4893-909F-34F9B3804048}"/>
              </a:ext>
            </a:extLst>
          </p:cNvPr>
          <p:cNvSpPr txBox="1"/>
          <p:nvPr userDrawn="1"/>
        </p:nvSpPr>
        <p:spPr>
          <a:xfrm>
            <a:off x="9842739" y="6158273"/>
            <a:ext cx="192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0" kern="120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+mn-cs"/>
              </a:rPr>
              <a:t>S. </a:t>
            </a:r>
            <a:fld id="{748FE274-0447-42E4-9C99-EF435C27262A}" type="slidenum">
              <a:rPr lang="en-GB" sz="1400" b="0" kern="1200" smtClean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+mn-cs"/>
              </a:rPr>
              <a:pPr algn="r"/>
              <a:t>‹#›</a:t>
            </a:fld>
            <a:endParaRPr lang="en-GB" sz="1400" b="0" kern="1200">
              <a:solidFill>
                <a:schemeClr val="bg1"/>
              </a:solidFill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2E2494-DA38-4872-9C09-7B8493FC9F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53341"/>
            <a:ext cx="1821180" cy="49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1C3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1C3D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1C3D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1C3D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C884D3-007A-4462-A047-DA339E157602}"/>
              </a:ext>
            </a:extLst>
          </p:cNvPr>
          <p:cNvSpPr/>
          <p:nvPr/>
        </p:nvSpPr>
        <p:spPr bwMode="auto">
          <a:xfrm>
            <a:off x="541302" y="4818365"/>
            <a:ext cx="10554586" cy="1481780"/>
          </a:xfrm>
          <a:prstGeom prst="rect">
            <a:avLst/>
          </a:prstGeom>
          <a:gradFill>
            <a:gsLst>
              <a:gs pos="19000">
                <a:schemeClr val="accent1">
                  <a:lumMod val="5000"/>
                  <a:lumOff val="95000"/>
                  <a:alpha val="77000"/>
                </a:schemeClr>
              </a:gs>
              <a:gs pos="92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57685-E9E6-4EB4-A62D-FDA3F0193E80}"/>
              </a:ext>
            </a:extLst>
          </p:cNvPr>
          <p:cNvSpPr/>
          <p:nvPr/>
        </p:nvSpPr>
        <p:spPr>
          <a:xfrm>
            <a:off x="541302" y="1935973"/>
            <a:ext cx="970848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nl-NL" sz="3200" dirty="0">
                <a:solidFill>
                  <a:srgbClr val="FFFFFF"/>
                </a:solidFill>
              </a:rPr>
              <a:t>Master Research Internship</a:t>
            </a:r>
            <a:endParaRPr lang="en-US" dirty="0"/>
          </a:p>
          <a:p>
            <a:pPr>
              <a:spcBef>
                <a:spcPts val="600"/>
              </a:spcBef>
              <a:buNone/>
            </a:pPr>
            <a:r>
              <a:rPr lang="en-US" dirty="0"/>
              <a:t>Outlier detection on file server backup data</a:t>
            </a:r>
          </a:p>
          <a:p>
            <a:pPr>
              <a:spcBef>
                <a:spcPts val="600"/>
              </a:spcBef>
              <a:buNone/>
            </a:pPr>
            <a:r>
              <a:rPr lang="en-US" altLang="nl-NL" b="1" dirty="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77E03-CF8D-45A6-B9EB-C9E145010CEA}"/>
              </a:ext>
            </a:extLst>
          </p:cNvPr>
          <p:cNvSpPr txBox="1"/>
          <p:nvPr/>
        </p:nvSpPr>
        <p:spPr>
          <a:xfrm>
            <a:off x="6736860" y="3273089"/>
            <a:ext cx="4830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By: Frederic Abraham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69D10-CB54-4196-9231-7C8AC9615C3D}"/>
              </a:ext>
            </a:extLst>
          </p:cNvPr>
          <p:cNvSpPr txBox="1"/>
          <p:nvPr/>
        </p:nvSpPr>
        <p:spPr>
          <a:xfrm>
            <a:off x="541302" y="48387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nl-NL" sz="2400" dirty="0">
                <a:solidFill>
                  <a:schemeClr val="tx2">
                    <a:lumMod val="50000"/>
                  </a:schemeClr>
                </a:solidFill>
              </a:rPr>
              <a:t>Supervisors: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18292-C254-4E36-8F47-AD6A1E0D7805}"/>
              </a:ext>
            </a:extLst>
          </p:cNvPr>
          <p:cNvSpPr txBox="1"/>
          <p:nvPr/>
        </p:nvSpPr>
        <p:spPr>
          <a:xfrm>
            <a:off x="541302" y="5379989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	RWTH:	 Dr. Thomas Eifert</a:t>
            </a:r>
          </a:p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	DKE:	 Prof. Kurt Driessens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tabLst>
                <a:tab pos="900113" algn="r"/>
              </a:tabLst>
            </a:pP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Outlier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83853"/>
            <a:ext cx="10363200" cy="1500187"/>
          </a:xfrm>
        </p:spPr>
        <p:txBody>
          <a:bodyPr/>
          <a:lstStyle/>
          <a:p>
            <a:r>
              <a:rPr lang="en-GB" dirty="0"/>
              <a:t>Motivation +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5927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Outlier Detection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42C179-CAAC-498E-9FC3-FD14C5EB8E7F}"/>
              </a:ext>
            </a:extLst>
          </p:cNvPr>
          <p:cNvSpPr txBox="1"/>
          <p:nvPr/>
        </p:nvSpPr>
        <p:spPr>
          <a:xfrm>
            <a:off x="536728" y="3218971"/>
            <a:ext cx="265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 Light" panose="020B0604020202020204" pitchFamily="18" charset="0"/>
              </a:rPr>
              <a:t>Grubbs, Frank E. 1969. “</a:t>
            </a:r>
            <a:r>
              <a:rPr lang="en-US" sz="1200" dirty="0">
                <a:latin typeface="Amasis MT Pro Light" panose="020B0604020202020204" pitchFamily="18" charset="0"/>
              </a:rPr>
              <a:t>Procedures for Detecting Outlying Observations in Samples.”</a:t>
            </a:r>
            <a:endParaRPr lang="en-GB" sz="1200" dirty="0">
              <a:latin typeface="Amasis MT Pro Light" panose="020B060402020202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972F98-DF6B-4DCD-B7D6-122B0AAD5E3E}"/>
              </a:ext>
            </a:extLst>
          </p:cNvPr>
          <p:cNvSpPr/>
          <p:nvPr/>
        </p:nvSpPr>
        <p:spPr bwMode="auto">
          <a:xfrm>
            <a:off x="536728" y="2309855"/>
            <a:ext cx="2659048" cy="9136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 kern="0" dirty="0"/>
              <a:t>Deviate significantly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F54CEA-07AB-496F-90D0-DE0A901B1206}"/>
              </a:ext>
            </a:extLst>
          </p:cNvPr>
          <p:cNvSpPr txBox="1"/>
          <p:nvPr/>
        </p:nvSpPr>
        <p:spPr>
          <a:xfrm>
            <a:off x="3947973" y="1709691"/>
            <a:ext cx="4923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outliers are different from the norm with respect to their features</a:t>
            </a:r>
            <a:endParaRPr lang="en-GB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683559-6722-4F11-B93B-DF7D4E39A486}"/>
              </a:ext>
            </a:extLst>
          </p:cNvPr>
          <p:cNvSpPr txBox="1"/>
          <p:nvPr/>
        </p:nvSpPr>
        <p:spPr>
          <a:xfrm>
            <a:off x="3947973" y="3013500"/>
            <a:ext cx="4923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outliers are rare in the dataset compared to the regular instances</a:t>
            </a:r>
            <a:endParaRPr lang="en-GB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64867-5CE1-4F42-8CD7-13B40A9AAE00}"/>
              </a:ext>
            </a:extLst>
          </p:cNvPr>
          <p:cNvSpPr txBox="1"/>
          <p:nvPr/>
        </p:nvSpPr>
        <p:spPr>
          <a:xfrm>
            <a:off x="3894704" y="4196073"/>
            <a:ext cx="7992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 Light" panose="020B0604020202020204" pitchFamily="18" charset="0"/>
              </a:rPr>
              <a:t>Goldstein, Markus, </a:t>
            </a:r>
            <a:r>
              <a:rPr lang="en-US" sz="1200" dirty="0">
                <a:latin typeface="Amasis MT Pro Light" panose="020B0604020202020204" pitchFamily="18" charset="0"/>
              </a:rPr>
              <a:t>2016. “A Comparative Evaluation of Unsupervised Anomaly Detection Algorithms for Multivariate Data.”</a:t>
            </a:r>
            <a:endParaRPr lang="en-GB" sz="1200" dirty="0">
              <a:latin typeface="Amasis MT Pro Light" panose="020B06040202020202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5CFA284-0E38-4B11-BD08-2FA53CB3835F}"/>
              </a:ext>
            </a:extLst>
          </p:cNvPr>
          <p:cNvSpPr/>
          <p:nvPr/>
        </p:nvSpPr>
        <p:spPr bwMode="auto">
          <a:xfrm>
            <a:off x="998366" y="4806033"/>
            <a:ext cx="2752078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Supervised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9FAD731-F4D3-4957-B3A9-A7117D63A8A0}"/>
              </a:ext>
            </a:extLst>
          </p:cNvPr>
          <p:cNvSpPr/>
          <p:nvPr/>
        </p:nvSpPr>
        <p:spPr bwMode="auto">
          <a:xfrm>
            <a:off x="4540003" y="4806033"/>
            <a:ext cx="2752078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dirty="0">
                <a:solidFill>
                  <a:srgbClr val="001C3D"/>
                </a:solidFill>
                <a:latin typeface="Verdana" pitchFamily="34" charset="0"/>
              </a:rPr>
              <a:t>Unsupervised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86C8E8D-450D-48D7-B70B-CF02D4D12BBB}"/>
              </a:ext>
            </a:extLst>
          </p:cNvPr>
          <p:cNvSpPr/>
          <p:nvPr/>
        </p:nvSpPr>
        <p:spPr bwMode="auto">
          <a:xfrm>
            <a:off x="8081640" y="4806033"/>
            <a:ext cx="2752078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Semi-Supervised</a:t>
            </a:r>
          </a:p>
        </p:txBody>
      </p:sp>
    </p:spTree>
    <p:extLst>
      <p:ext uri="{BB962C8B-B14F-4D97-AF65-F5344CB8AC3E}">
        <p14:creationId xmlns:p14="http://schemas.microsoft.com/office/powerpoint/2010/main" val="89637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Outlier Method Classification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919664-1159-42B9-A4A5-1900A99F7C77}"/>
              </a:ext>
            </a:extLst>
          </p:cNvPr>
          <p:cNvSpPr/>
          <p:nvPr/>
        </p:nvSpPr>
        <p:spPr bwMode="auto">
          <a:xfrm>
            <a:off x="406400" y="3539279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Outlier Detection Approaches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E604CC-47FE-4FE7-BB0B-878EE1E98605}"/>
              </a:ext>
            </a:extLst>
          </p:cNvPr>
          <p:cNvSpPr/>
          <p:nvPr/>
        </p:nvSpPr>
        <p:spPr bwMode="auto">
          <a:xfrm>
            <a:off x="3318933" y="2564433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Fundamental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Approaches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A54D5D-9DD3-459B-B64E-66843673CCC6}"/>
              </a:ext>
            </a:extLst>
          </p:cNvPr>
          <p:cNvSpPr/>
          <p:nvPr/>
        </p:nvSpPr>
        <p:spPr bwMode="auto">
          <a:xfrm>
            <a:off x="6231466" y="1993170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Proximity-based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rgbClr val="001C3D"/>
                </a:solidFill>
                <a:latin typeface="Verdana" pitchFamily="34" charset="0"/>
              </a:rPr>
              <a:t>Approaches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7C96D3-DD72-45A6-AF6C-34077F5AB308}"/>
              </a:ext>
            </a:extLst>
          </p:cNvPr>
          <p:cNvSpPr/>
          <p:nvPr/>
        </p:nvSpPr>
        <p:spPr bwMode="auto">
          <a:xfrm>
            <a:off x="9052560" y="2578001"/>
            <a:ext cx="2479532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Clustering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rgbClr val="001C3D"/>
                </a:solidFill>
                <a:latin typeface="Verdana" pitchFamily="34" charset="0"/>
              </a:rPr>
              <a:t>Based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378AE0-2ED3-409C-B52F-007EEF5D885E}"/>
              </a:ext>
            </a:extLst>
          </p:cNvPr>
          <p:cNvSpPr/>
          <p:nvPr/>
        </p:nvSpPr>
        <p:spPr bwMode="auto">
          <a:xfrm>
            <a:off x="3318932" y="4514125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Advanced Approaches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3CFADB-31D9-402C-A3D3-5D9EACBA29B8}"/>
              </a:ext>
            </a:extLst>
          </p:cNvPr>
          <p:cNvSpPr/>
          <p:nvPr/>
        </p:nvSpPr>
        <p:spPr bwMode="auto">
          <a:xfrm>
            <a:off x="6231466" y="3008687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Projection-based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rgbClr val="001C3D"/>
                </a:solidFill>
                <a:latin typeface="Verdana" pitchFamily="34" charset="0"/>
              </a:rPr>
              <a:t>Approaches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D3BC36-10B8-44B6-8B28-C2D2519FAB87}"/>
              </a:ext>
            </a:extLst>
          </p:cNvPr>
          <p:cNvSpPr/>
          <p:nvPr/>
        </p:nvSpPr>
        <p:spPr bwMode="auto">
          <a:xfrm>
            <a:off x="6231466" y="4024204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Deep Learning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rgbClr val="001C3D"/>
                </a:solidFill>
                <a:latin typeface="Verdana" pitchFamily="34" charset="0"/>
              </a:rPr>
              <a:t>Approaches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CE1ECB-7C7F-4191-89E0-8D1F76177CC6}"/>
              </a:ext>
            </a:extLst>
          </p:cNvPr>
          <p:cNvSpPr/>
          <p:nvPr/>
        </p:nvSpPr>
        <p:spPr bwMode="auto">
          <a:xfrm>
            <a:off x="6231466" y="5039721"/>
            <a:ext cx="22112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Feedback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incorporation</a:t>
            </a:r>
          </a:p>
        </p:txBody>
      </p:sp>
      <p:sp>
        <p:nvSpPr>
          <p:cNvPr id="13" name="NNB">
            <a:extLst>
              <a:ext uri="{FF2B5EF4-FFF2-40B4-BE49-F238E27FC236}">
                <a16:creationId xmlns:a16="http://schemas.microsoft.com/office/drawing/2014/main" id="{1DC7CEC5-57EE-467A-84CD-5588F1F909A9}"/>
              </a:ext>
            </a:extLst>
          </p:cNvPr>
          <p:cNvSpPr/>
          <p:nvPr/>
        </p:nvSpPr>
        <p:spPr bwMode="auto">
          <a:xfrm>
            <a:off x="9052559" y="1453785"/>
            <a:ext cx="2479533" cy="7620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800" dirty="0">
                <a:solidFill>
                  <a:srgbClr val="001C3D"/>
                </a:solidFill>
                <a:latin typeface="Verdana" pitchFamily="34" charset="0"/>
              </a:rPr>
              <a:t>Nearest-Neighbour Based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D335AC8-0631-4979-B368-F42AF76FD0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 flipV="1">
            <a:off x="2617633" y="2945434"/>
            <a:ext cx="701300" cy="97484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2D3486C-7A49-4D3C-A4EE-6F9A0F89B10E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 bwMode="auto">
          <a:xfrm>
            <a:off x="2617633" y="3920280"/>
            <a:ext cx="701299" cy="97484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E006D89-A44D-4AE9-A23A-1AB8E20B11A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 bwMode="auto">
          <a:xfrm>
            <a:off x="5530165" y="4895126"/>
            <a:ext cx="701301" cy="52559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F19070F-5ECD-4C19-A04B-2DB9808DE89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 flipV="1">
            <a:off x="5530165" y="4405205"/>
            <a:ext cx="701301" cy="48992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78718D-57F1-4FF6-BB41-B88654E922E4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5530166" y="2945434"/>
            <a:ext cx="701300" cy="44425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E701534-40A9-43F5-955E-20B79F63CF6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5530166" y="2374171"/>
            <a:ext cx="701300" cy="57126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B7838B5-E1E2-479F-8D4C-5C57E25CF13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8442699" y="1834786"/>
            <a:ext cx="609860" cy="5393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E75377B-4550-406A-936A-DD4F052DCCF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8442699" y="2374171"/>
            <a:ext cx="609861" cy="5848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0D7A16-BEAB-4766-9D30-DF5AFE5F95BE}"/>
              </a:ext>
            </a:extLst>
          </p:cNvPr>
          <p:cNvSpPr txBox="1"/>
          <p:nvPr/>
        </p:nvSpPr>
        <p:spPr>
          <a:xfrm>
            <a:off x="406400" y="6519446"/>
            <a:ext cx="7112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Amasis MT Pro Light" panose="020B0604020202020204" pitchFamily="18" charset="0"/>
              </a:rPr>
              <a:t>Boukerche</a:t>
            </a:r>
            <a:r>
              <a:rPr lang="en-GB" sz="1600" dirty="0">
                <a:latin typeface="Amasis MT Pro Light" panose="020B0604020202020204" pitchFamily="18" charset="0"/>
              </a:rPr>
              <a:t> et al. (</a:t>
            </a:r>
            <a:r>
              <a:rPr lang="en-US" sz="1600" dirty="0">
                <a:latin typeface="Amasis MT Pro Light" panose="020B0604020202020204" pitchFamily="18" charset="0"/>
              </a:rPr>
              <a:t>2020). “Outlier Detection: Methods, Models, and Classification.”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1ED08349-6B27-49B3-A585-1875C5B154D0}"/>
              </a:ext>
            </a:extLst>
          </p:cNvPr>
          <p:cNvSpPr/>
          <p:nvPr/>
        </p:nvSpPr>
        <p:spPr bwMode="auto">
          <a:xfrm>
            <a:off x="7290105" y="3429000"/>
            <a:ext cx="1258168" cy="12428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DD979-8620-4C90-8438-63572EE4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Nearest-Neighbour 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39653-966D-47CB-9A63-7A0E76F2C3D6}"/>
              </a:ext>
            </a:extLst>
          </p:cNvPr>
          <p:cNvSpPr txBox="1"/>
          <p:nvPr/>
        </p:nvSpPr>
        <p:spPr>
          <a:xfrm>
            <a:off x="5953970" y="8546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KNN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B6A9DA-0863-49E1-B5B8-82611EB20F4E}"/>
              </a:ext>
            </a:extLst>
          </p:cNvPr>
          <p:cNvSpPr/>
          <p:nvPr/>
        </p:nvSpPr>
        <p:spPr bwMode="auto">
          <a:xfrm>
            <a:off x="7822766" y="3935166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639437-C9E0-4949-AD63-31FAF4968972}"/>
              </a:ext>
            </a:extLst>
          </p:cNvPr>
          <p:cNvSpPr/>
          <p:nvPr/>
        </p:nvSpPr>
        <p:spPr bwMode="auto">
          <a:xfrm>
            <a:off x="7528370" y="3651726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68559-E913-4AF4-8296-3578C1AABE1D}"/>
              </a:ext>
            </a:extLst>
          </p:cNvPr>
          <p:cNvSpPr/>
          <p:nvPr/>
        </p:nvSpPr>
        <p:spPr bwMode="auto">
          <a:xfrm>
            <a:off x="7468271" y="426984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00C0D-C3CB-4D85-BE99-09B5314EDB57}"/>
              </a:ext>
            </a:extLst>
          </p:cNvPr>
          <p:cNvSpPr/>
          <p:nvPr/>
        </p:nvSpPr>
        <p:spPr bwMode="auto">
          <a:xfrm>
            <a:off x="8049981" y="4360231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F3EE21-4B0D-4EA6-B1A7-68257846A277}"/>
              </a:ext>
            </a:extLst>
          </p:cNvPr>
          <p:cNvSpPr/>
          <p:nvPr/>
        </p:nvSpPr>
        <p:spPr bwMode="auto">
          <a:xfrm>
            <a:off x="8253754" y="3752662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AEBB14-D353-4AF6-A29A-81C31D9DF1B4}"/>
              </a:ext>
            </a:extLst>
          </p:cNvPr>
          <p:cNvSpPr/>
          <p:nvPr/>
        </p:nvSpPr>
        <p:spPr bwMode="auto">
          <a:xfrm>
            <a:off x="8652552" y="2893365"/>
            <a:ext cx="180000" cy="1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B754C3-7633-4FF3-A45F-D4D7C27A20D9}"/>
              </a:ext>
            </a:extLst>
          </p:cNvPr>
          <p:cNvCxnSpPr>
            <a:cxnSpLocks/>
            <a:stCxn id="3" idx="7"/>
            <a:endCxn id="15" idx="3"/>
          </p:cNvCxnSpPr>
          <p:nvPr/>
        </p:nvCxnSpPr>
        <p:spPr bwMode="auto">
          <a:xfrm flipV="1">
            <a:off x="7976406" y="3906302"/>
            <a:ext cx="303708" cy="55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D92990-4C9E-475F-874C-3030343E5CAC}"/>
              </a:ext>
            </a:extLst>
          </p:cNvPr>
          <p:cNvCxnSpPr>
            <a:cxnSpLocks/>
            <a:stCxn id="12" idx="5"/>
            <a:endCxn id="3" idx="1"/>
          </p:cNvCxnSpPr>
          <p:nvPr/>
        </p:nvCxnSpPr>
        <p:spPr bwMode="auto">
          <a:xfrm>
            <a:off x="7682010" y="3805366"/>
            <a:ext cx="167116" cy="15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C51FB7-11D7-4570-94D2-6445D507A384}"/>
              </a:ext>
            </a:extLst>
          </p:cNvPr>
          <p:cNvCxnSpPr>
            <a:cxnSpLocks/>
            <a:stCxn id="3" idx="3"/>
            <a:endCxn id="13" idx="7"/>
          </p:cNvCxnSpPr>
          <p:nvPr/>
        </p:nvCxnSpPr>
        <p:spPr bwMode="auto">
          <a:xfrm flipH="1">
            <a:off x="7621911" y="4088806"/>
            <a:ext cx="227215" cy="2073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EEF0512-BDB4-48A1-9210-1035EB62010D}"/>
              </a:ext>
            </a:extLst>
          </p:cNvPr>
          <p:cNvSpPr txBox="1">
            <a:spLocks/>
          </p:cNvSpPr>
          <p:nvPr/>
        </p:nvSpPr>
        <p:spPr>
          <a:xfrm>
            <a:off x="406400" y="1676400"/>
            <a:ext cx="5206584" cy="43433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Euclidian Distances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Avg. of </a:t>
            </a:r>
            <a:r>
              <a:rPr lang="en-GB" sz="2400" i="1" kern="0" dirty="0"/>
              <a:t>K</a:t>
            </a:r>
            <a:r>
              <a:rPr lang="en-GB" sz="2400" kern="0" dirty="0"/>
              <a:t> Closest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Create ranking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Select outlier threshold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F9540D-34E5-409C-82F9-0050F5CE9E92}"/>
              </a:ext>
            </a:extLst>
          </p:cNvPr>
          <p:cNvGrpSpPr/>
          <p:nvPr/>
        </p:nvGrpSpPr>
        <p:grpSpPr>
          <a:xfrm>
            <a:off x="5685974" y="2583402"/>
            <a:ext cx="4523346" cy="2991825"/>
            <a:chOff x="5685974" y="2583402"/>
            <a:chExt cx="4523346" cy="299182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0FB7BC-C5FC-46FD-B761-E1DF1E871A1D}"/>
                </a:ext>
              </a:extLst>
            </p:cNvPr>
            <p:cNvCxnSpPr/>
            <p:nvPr/>
          </p:nvCxnSpPr>
          <p:spPr bwMode="auto">
            <a:xfrm>
              <a:off x="6161103" y="5190411"/>
              <a:ext cx="4048217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C388C4-E210-4252-8E22-7D9327BF706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61103" y="2583402"/>
              <a:ext cx="0" cy="260700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A050C-D756-4286-AEC3-59A18DC7B9AB}"/>
                </a:ext>
              </a:extLst>
            </p:cNvPr>
            <p:cNvSpPr txBox="1"/>
            <p:nvPr/>
          </p:nvSpPr>
          <p:spPr>
            <a:xfrm>
              <a:off x="5685974" y="2672864"/>
              <a:ext cx="4945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Abadi Extra Light" panose="020B0204020104020204" pitchFamily="34" charset="0"/>
                </a:rPr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210F63-569F-4D13-89E5-D2520E1ECB75}"/>
                </a:ext>
              </a:extLst>
            </p:cNvPr>
            <p:cNvSpPr txBox="1"/>
            <p:nvPr/>
          </p:nvSpPr>
          <p:spPr>
            <a:xfrm>
              <a:off x="9714808" y="5175117"/>
              <a:ext cx="4945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Abadi Extra Light" panose="020B0204020104020204" pitchFamily="34" charset="0"/>
                </a:rPr>
                <a:t>x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D6C8B-ED6C-46D6-A9EB-0C0DA49AF238}"/>
              </a:ext>
            </a:extLst>
          </p:cNvPr>
          <p:cNvCxnSpPr>
            <a:cxnSpLocks/>
          </p:cNvCxnSpPr>
          <p:nvPr/>
        </p:nvCxnSpPr>
        <p:spPr bwMode="auto">
          <a:xfrm flipV="1">
            <a:off x="8408670" y="3120390"/>
            <a:ext cx="262890" cy="563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9C550C2-92AA-4F6B-8CF7-26C3903D5620}"/>
              </a:ext>
            </a:extLst>
          </p:cNvPr>
          <p:cNvCxnSpPr>
            <a:cxnSpLocks/>
          </p:cNvCxnSpPr>
          <p:nvPr/>
        </p:nvCxnSpPr>
        <p:spPr bwMode="auto">
          <a:xfrm flipV="1">
            <a:off x="7719060" y="3067050"/>
            <a:ext cx="891540" cy="590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9D77D9A-2B70-47C6-A5D2-17885245B6B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51470" y="3206438"/>
            <a:ext cx="604569" cy="6797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A975CC-5439-4656-A813-6710EDC7D5BD}"/>
              </a:ext>
            </a:extLst>
          </p:cNvPr>
          <p:cNvCxnSpPr>
            <a:cxnSpLocks/>
            <a:stCxn id="3" idx="5"/>
            <a:endCxn id="14" idx="1"/>
          </p:cNvCxnSpPr>
          <p:nvPr/>
        </p:nvCxnSpPr>
        <p:spPr bwMode="auto">
          <a:xfrm>
            <a:off x="7976406" y="4088806"/>
            <a:ext cx="99935" cy="297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3395865-4267-4792-873F-CF40CD112EB8}"/>
              </a:ext>
            </a:extLst>
          </p:cNvPr>
          <p:cNvCxnSpPr>
            <a:cxnSpLocks/>
          </p:cNvCxnSpPr>
          <p:nvPr/>
        </p:nvCxnSpPr>
        <p:spPr bwMode="auto">
          <a:xfrm flipH="1">
            <a:off x="7958633" y="3079158"/>
            <a:ext cx="693919" cy="8028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474BF7-EABC-4810-BDDF-FB81B4E8B6C5}"/>
              </a:ext>
            </a:extLst>
          </p:cNvPr>
          <p:cNvGrpSpPr/>
          <p:nvPr/>
        </p:nvGrpSpPr>
        <p:grpSpPr>
          <a:xfrm>
            <a:off x="5675209" y="1467691"/>
            <a:ext cx="6204603" cy="4666074"/>
            <a:chOff x="5675209" y="1467691"/>
            <a:chExt cx="6204603" cy="4666074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F8C4FB1-A1EF-442F-B150-CEA156A3E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5209" y="1467691"/>
              <a:ext cx="5517089" cy="443315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D63096-6CDB-4DF0-A2CA-ECBCEBFA2C0B}"/>
                </a:ext>
              </a:extLst>
            </p:cNvPr>
            <p:cNvSpPr txBox="1"/>
            <p:nvPr/>
          </p:nvSpPr>
          <p:spPr>
            <a:xfrm>
              <a:off x="5785292" y="5795211"/>
              <a:ext cx="60945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baseline="0" dirty="0">
                  <a:latin typeface="Amasis MT Pro Light" panose="020B0604020202020204" pitchFamily="18" charset="0"/>
                </a:rPr>
                <a:t>Figure 2: KNN on </a:t>
              </a:r>
              <a:r>
                <a:rPr lang="en-US" sz="1600" b="0" i="0" u="none" strike="noStrike" baseline="0" dirty="0" err="1">
                  <a:latin typeface="Amasis MT Pro Light" panose="020B0604020202020204" pitchFamily="18" charset="0"/>
                </a:rPr>
                <a:t>Testdataset</a:t>
              </a:r>
              <a:r>
                <a:rPr lang="en-US" sz="1600" b="0" i="0" u="none" strike="noStrike" baseline="0" dirty="0">
                  <a:latin typeface="Amasis MT Pro Light" panose="020B0604020202020204" pitchFamily="18" charset="0"/>
                </a:rPr>
                <a:t> </a:t>
              </a:r>
              <a:endParaRPr lang="en-GB" sz="1600" dirty="0">
                <a:latin typeface="Amasis MT Pro Light" panose="020B06040202020202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F246DD-CC1C-4896-8CD6-4E251C6955BC}"/>
              </a:ext>
            </a:extLst>
          </p:cNvPr>
          <p:cNvSpPr txBox="1"/>
          <p:nvPr/>
        </p:nvSpPr>
        <p:spPr>
          <a:xfrm>
            <a:off x="528639" y="6523496"/>
            <a:ext cx="8473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masis MT Pro Light" panose="020B0604020202020204" pitchFamily="18" charset="0"/>
              </a:rPr>
              <a:t>Ramaswamy 2000. “Efficient Algorithms </a:t>
            </a:r>
            <a:r>
              <a:rPr lang="en-US" sz="1600" dirty="0">
                <a:latin typeface="Amasis MT Pro Light" panose="020B0604020202020204" pitchFamily="18" charset="0"/>
              </a:rPr>
              <a:t>for Mining Outliers from Large Data Sets.”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7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B92C-E3E4-45F7-8758-BBCCBEB2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Nearest-Neighbour Based</a:t>
            </a:r>
          </a:p>
        </p:txBody>
      </p:sp>
      <p:pic>
        <p:nvPicPr>
          <p:cNvPr id="6" name="!!KNN">
            <a:extLst>
              <a:ext uri="{FF2B5EF4-FFF2-40B4-BE49-F238E27FC236}">
                <a16:creationId xmlns:a16="http://schemas.microsoft.com/office/drawing/2014/main" id="{CC95D866-A825-44AB-8A78-A7CB16302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23"/>
          <a:stretch/>
        </p:blipFill>
        <p:spPr>
          <a:xfrm>
            <a:off x="4030784" y="1387916"/>
            <a:ext cx="4028831" cy="4360376"/>
          </a:xfrm>
          <a:prstGeom prst="rect">
            <a:avLst/>
          </a:prstGeom>
        </p:spPr>
      </p:pic>
      <p:sp>
        <p:nvSpPr>
          <p:cNvPr id="4" name="!!FigureText">
            <a:extLst>
              <a:ext uri="{FF2B5EF4-FFF2-40B4-BE49-F238E27FC236}">
                <a16:creationId xmlns:a16="http://schemas.microsoft.com/office/drawing/2014/main" id="{1E0E8818-A1E7-4B02-ADFF-43ED3208B775}"/>
              </a:ext>
            </a:extLst>
          </p:cNvPr>
          <p:cNvSpPr txBox="1"/>
          <p:nvPr/>
        </p:nvSpPr>
        <p:spPr>
          <a:xfrm>
            <a:off x="4197810" y="5739414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Figure 3: KNN on Test dataset  (</a:t>
            </a:r>
            <a:r>
              <a:rPr lang="en-US" sz="1600" b="0" i="0" u="none" strike="noStrike" baseline="0" dirty="0" err="1">
                <a:latin typeface="Amasis MT Pro Light" panose="020B0604020202020204" pitchFamily="18" charset="0"/>
              </a:rPr>
              <a:t>Breunig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 et al. 2000)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3CA9B-185C-4155-B212-052043DDEFC1}"/>
              </a:ext>
            </a:extLst>
          </p:cNvPr>
          <p:cNvSpPr txBox="1"/>
          <p:nvPr/>
        </p:nvSpPr>
        <p:spPr>
          <a:xfrm>
            <a:off x="622705" y="6493402"/>
            <a:ext cx="9959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masis MT Pro Light" panose="020B0604020202020204" pitchFamily="18" charset="0"/>
              </a:rPr>
              <a:t>Breunig</a:t>
            </a:r>
            <a:r>
              <a:rPr lang="en-US" sz="1600" dirty="0">
                <a:latin typeface="Amasis MT Pro Light" panose="020B0604020202020204" pitchFamily="18" charset="0"/>
              </a:rPr>
              <a:t>, Markus M. et al. 2000 “LOF: Identifying Density-Based Local Outliers.”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2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6F7B40-11A4-4011-B483-B7999C443F8D}"/>
              </a:ext>
            </a:extLst>
          </p:cNvPr>
          <p:cNvSpPr txBox="1"/>
          <p:nvPr/>
        </p:nvSpPr>
        <p:spPr>
          <a:xfrm>
            <a:off x="5971722" y="8546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Local outlier factor (LOF)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6B92C-E3E4-45F7-8758-BBCCBEB2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Nearest-Neighbour 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3CA9B-185C-4155-B212-052043DDEFC1}"/>
              </a:ext>
            </a:extLst>
          </p:cNvPr>
          <p:cNvSpPr txBox="1"/>
          <p:nvPr/>
        </p:nvSpPr>
        <p:spPr>
          <a:xfrm>
            <a:off x="622705" y="6493402"/>
            <a:ext cx="9959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masis MT Pro Light" panose="020B0604020202020204" pitchFamily="18" charset="0"/>
              </a:rPr>
              <a:t>Breunig</a:t>
            </a:r>
            <a:r>
              <a:rPr lang="en-US" sz="1600" dirty="0">
                <a:latin typeface="Amasis MT Pro Light" panose="020B0604020202020204" pitchFamily="18" charset="0"/>
              </a:rPr>
              <a:t>, Markus M. et al. 2000 “LOF: Identifying Density-Based Local Outliers.”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1F5DE-D0F7-4AB7-8A93-23448F741A14}"/>
              </a:ext>
            </a:extLst>
          </p:cNvPr>
          <p:cNvSpPr txBox="1">
            <a:spLocks/>
          </p:cNvSpPr>
          <p:nvPr/>
        </p:nvSpPr>
        <p:spPr>
          <a:xfrm>
            <a:off x="406401" y="1676400"/>
            <a:ext cx="3734822" cy="43433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Density calculations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Average Ration </a:t>
            </a:r>
            <a:br>
              <a:rPr lang="en-GB" sz="2400" kern="0" dirty="0"/>
            </a:br>
            <a:r>
              <a:rPr lang="en-GB" sz="2400" kern="0" dirty="0"/>
              <a:t>of densities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Spherical Distribution Assumption</a:t>
            </a:r>
          </a:p>
        </p:txBody>
      </p:sp>
      <p:pic>
        <p:nvPicPr>
          <p:cNvPr id="13" name="LOF">
            <a:extLst>
              <a:ext uri="{FF2B5EF4-FFF2-40B4-BE49-F238E27FC236}">
                <a16:creationId xmlns:a16="http://schemas.microsoft.com/office/drawing/2014/main" id="{BD6DF35E-F976-47C8-9852-99FA5D4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3" t="195" r="51245" b="-195"/>
          <a:stretch/>
        </p:blipFill>
        <p:spPr>
          <a:xfrm>
            <a:off x="4141222" y="1458260"/>
            <a:ext cx="3933794" cy="4360376"/>
          </a:xfrm>
          <a:prstGeom prst="rect">
            <a:avLst/>
          </a:prstGeom>
        </p:spPr>
      </p:pic>
      <p:pic>
        <p:nvPicPr>
          <p:cNvPr id="14" name="!!KNN">
            <a:extLst>
              <a:ext uri="{FF2B5EF4-FFF2-40B4-BE49-F238E27FC236}">
                <a16:creationId xmlns:a16="http://schemas.microsoft.com/office/drawing/2014/main" id="{917384D4-7396-4AE4-9752-DF49C385A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27" r="799"/>
          <a:stretch/>
        </p:blipFill>
        <p:spPr>
          <a:xfrm>
            <a:off x="7843081" y="1467138"/>
            <a:ext cx="3840919" cy="4360376"/>
          </a:xfrm>
          <a:prstGeom prst="rect">
            <a:avLst/>
          </a:prstGeom>
        </p:spPr>
      </p:pic>
      <p:sp>
        <p:nvSpPr>
          <p:cNvPr id="4" name="!!FigureText">
            <a:extLst>
              <a:ext uri="{FF2B5EF4-FFF2-40B4-BE49-F238E27FC236}">
                <a16:creationId xmlns:a16="http://schemas.microsoft.com/office/drawing/2014/main" id="{1E0E8818-A1E7-4B02-ADFF-43ED3208B775}"/>
              </a:ext>
            </a:extLst>
          </p:cNvPr>
          <p:cNvSpPr txBox="1"/>
          <p:nvPr/>
        </p:nvSpPr>
        <p:spPr>
          <a:xfrm>
            <a:off x="4201715" y="5743517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Figure 4: LOF vs KNN on </a:t>
            </a:r>
            <a:r>
              <a:rPr lang="en-US" sz="1600" b="0" i="0" u="none" strike="noStrike" baseline="0" dirty="0" err="1">
                <a:latin typeface="Amasis MT Pro Light" panose="020B0604020202020204" pitchFamily="18" charset="0"/>
              </a:rPr>
              <a:t>Testdataset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 (</a:t>
            </a:r>
            <a:r>
              <a:rPr lang="en-US" sz="1600" b="0" i="0" u="none" strike="noStrike" baseline="0" dirty="0" err="1">
                <a:latin typeface="Amasis MT Pro Light" panose="020B0604020202020204" pitchFamily="18" charset="0"/>
              </a:rPr>
              <a:t>Breunig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 et al. 2000)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4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B92C-E3E4-45F7-8758-BBCCBEB2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Nearest-Neighbour Based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B1C4C4-E18C-49CB-BBBC-EB9C4876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8918"/>
          <a:stretch/>
        </p:blipFill>
        <p:spPr>
          <a:xfrm>
            <a:off x="3180204" y="1614255"/>
            <a:ext cx="5297971" cy="204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8FF7E-F8FA-4F16-9A72-06804438D67F}"/>
              </a:ext>
            </a:extLst>
          </p:cNvPr>
          <p:cNvSpPr txBox="1"/>
          <p:nvPr/>
        </p:nvSpPr>
        <p:spPr>
          <a:xfrm>
            <a:off x="5936218" y="8546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Connectivity-based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00B83-C5E9-4178-BA89-E126041E92A4}"/>
              </a:ext>
            </a:extLst>
          </p:cNvPr>
          <p:cNvSpPr txBox="1"/>
          <p:nvPr/>
        </p:nvSpPr>
        <p:spPr>
          <a:xfrm>
            <a:off x="622704" y="6457890"/>
            <a:ext cx="1086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masis MT Pro Light" panose="020B0604020202020204" pitchFamily="18" charset="0"/>
              </a:rPr>
              <a:t>Tang, Jian. et al. 2002 “Enhancing Effectiveness of Outlier Detections for Low Density Patterns.”</a:t>
            </a:r>
            <a:endParaRPr lang="en-GB" sz="2000" dirty="0">
              <a:latin typeface="Amasis MT Pro Light" panose="020B0604020202020204" pitchFamily="18" charset="0"/>
            </a:endParaRPr>
          </a:p>
        </p:txBody>
      </p:sp>
      <p:sp>
        <p:nvSpPr>
          <p:cNvPr id="9" name="FigureTest">
            <a:extLst>
              <a:ext uri="{FF2B5EF4-FFF2-40B4-BE49-F238E27FC236}">
                <a16:creationId xmlns:a16="http://schemas.microsoft.com/office/drawing/2014/main" id="{83E5C2FE-79B8-467D-B2FC-E3C6E16BC5FA}"/>
              </a:ext>
            </a:extLst>
          </p:cNvPr>
          <p:cNvSpPr txBox="1"/>
          <p:nvPr/>
        </p:nvSpPr>
        <p:spPr>
          <a:xfrm>
            <a:off x="3180204" y="5664801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Figure 5: LOF vs COF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1B5AD6-E15E-4408-948A-5ED3D07E3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1082"/>
          <a:stretch/>
        </p:blipFill>
        <p:spPr>
          <a:xfrm>
            <a:off x="3180203" y="3657600"/>
            <a:ext cx="5297971" cy="19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A09B-AA15-464D-83B5-C81500F6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Methods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44226D-6887-47B2-B17F-F90A0B8E0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164928"/>
            <a:ext cx="5650708" cy="2745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5701F1-F570-402D-95BF-D94EB7953F6E}"/>
              </a:ext>
            </a:extLst>
          </p:cNvPr>
          <p:cNvSpPr txBox="1"/>
          <p:nvPr/>
        </p:nvSpPr>
        <p:spPr>
          <a:xfrm>
            <a:off x="5588000" y="470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896938" algn="l"/>
              </a:tabLst>
            </a:pPr>
            <a:r>
              <a:rPr lang="en-GB" sz="1600" dirty="0">
                <a:latin typeface="Amasis MT Pro Light" panose="020B0604020202020204" pitchFamily="18" charset="0"/>
              </a:rPr>
              <a:t>Figure 6: 	Johnson-</a:t>
            </a:r>
            <a:r>
              <a:rPr lang="en-GB" sz="1600" dirty="0" err="1">
                <a:latin typeface="Amasis MT Pro Light" panose="020B0604020202020204" pitchFamily="18" charset="0"/>
              </a:rPr>
              <a:t>Lindenstrauss</a:t>
            </a:r>
            <a:r>
              <a:rPr lang="en-GB" sz="1600" dirty="0">
                <a:latin typeface="Amasis MT Pro Light" panose="020B0604020202020204" pitchFamily="18" charset="0"/>
              </a:rPr>
              <a:t> lemma’s </a:t>
            </a:r>
            <a:br>
              <a:rPr lang="en-GB" sz="1600" dirty="0">
                <a:latin typeface="Amasis MT Pro Light" panose="020B0604020202020204" pitchFamily="18" charset="0"/>
              </a:rPr>
            </a:br>
            <a:r>
              <a:rPr lang="en-GB" sz="1600" dirty="0">
                <a:latin typeface="Amasis MT Pro Light" panose="020B0604020202020204" pitchFamily="18" charset="0"/>
              </a:rPr>
              <a:t>	illustration (Source: </a:t>
            </a:r>
            <a:r>
              <a:rPr lang="en-GB" sz="1600" dirty="0" err="1">
                <a:latin typeface="Amasis MT Pro Light" panose="020B0604020202020204" pitchFamily="18" charset="0"/>
              </a:rPr>
              <a:t>Fejri</a:t>
            </a:r>
            <a:r>
              <a:rPr lang="en-GB" sz="1600" dirty="0">
                <a:latin typeface="Amasis MT Pro Light" panose="020B0604020202020204" pitchFamily="18" charset="0"/>
              </a:rPr>
              <a:t>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2AA1D-2152-4B1D-A9D4-378B23220A5A}"/>
              </a:ext>
            </a:extLst>
          </p:cNvPr>
          <p:cNvSpPr txBox="1"/>
          <p:nvPr/>
        </p:nvSpPr>
        <p:spPr>
          <a:xfrm>
            <a:off x="4657833" y="8546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PINN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619E72-8F3D-48B4-9194-C4C1ECFF3973}"/>
              </a:ext>
            </a:extLst>
          </p:cNvPr>
          <p:cNvSpPr txBox="1">
            <a:spLocks/>
          </p:cNvSpPr>
          <p:nvPr/>
        </p:nvSpPr>
        <p:spPr>
          <a:xfrm>
            <a:off x="406400" y="1676400"/>
            <a:ext cx="4547339" cy="43433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Expensive to calculate Nearest Neighbours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Dimensionality Reduction</a:t>
            </a:r>
          </a:p>
          <a:p>
            <a:pPr marL="857250" lvl="1" indent="-457200">
              <a:spcBef>
                <a:spcPts val="0"/>
              </a:spcBef>
              <a:spcAft>
                <a:spcPts val="2400"/>
              </a:spcAft>
            </a:pPr>
            <a:r>
              <a:rPr lang="en-GB" sz="2000" kern="0" dirty="0"/>
              <a:t>Preserve Proximity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Projection indexed Nearest-</a:t>
            </a:r>
            <a:r>
              <a:rPr lang="en-GB" sz="2400" kern="0" dirty="0" err="1"/>
              <a:t>neighbors</a:t>
            </a:r>
            <a:endParaRPr lang="en-GB" sz="2400" kern="0" dirty="0"/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</a:pPr>
            <a:r>
              <a:rPr lang="en-GB" sz="2000" kern="0" dirty="0"/>
              <a:t>Johnson-</a:t>
            </a:r>
            <a:r>
              <a:rPr lang="en-GB" sz="2000" kern="0" dirty="0" err="1"/>
              <a:t>Lindenstrauss</a:t>
            </a:r>
            <a:endParaRPr lang="en-GB" sz="2000" kern="0" dirty="0"/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</a:pPr>
            <a:r>
              <a:rPr lang="en-GB" sz="2000" kern="0" dirty="0"/>
              <a:t>LOF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B0402-B930-4E47-8FFB-D6456A3D9C1E}"/>
              </a:ext>
            </a:extLst>
          </p:cNvPr>
          <p:cNvSpPr txBox="1"/>
          <p:nvPr/>
        </p:nvSpPr>
        <p:spPr>
          <a:xfrm>
            <a:off x="406400" y="6509286"/>
            <a:ext cx="7268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masis MT Pro Light" panose="020B0604020202020204" pitchFamily="18" charset="0"/>
              </a:rPr>
              <a:t>Vries et al. 2010. “Finding Local Anomalies in Very High Dimensional Space”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6B2CDA-5F4C-476A-88CC-36D8B9ED065B}"/>
              </a:ext>
            </a:extLst>
          </p:cNvPr>
          <p:cNvSpPr txBox="1">
            <a:spLocks/>
          </p:cNvSpPr>
          <p:nvPr/>
        </p:nvSpPr>
        <p:spPr bwMode="auto">
          <a:xfrm>
            <a:off x="406400" y="914400"/>
            <a:ext cx="1127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Projection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A3B6C-E63E-406E-9976-D1E858839E9C}"/>
              </a:ext>
            </a:extLst>
          </p:cNvPr>
          <p:cNvSpPr txBox="1"/>
          <p:nvPr/>
        </p:nvSpPr>
        <p:spPr>
          <a:xfrm>
            <a:off x="4657833" y="8546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Bucket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4CEBC-9C19-4B10-8AA3-65279A07755C}"/>
                  </a:ext>
                </a:extLst>
              </p:cNvPr>
              <p:cNvSpPr txBox="1"/>
              <p:nvPr/>
            </p:nvSpPr>
            <p:spPr>
              <a:xfrm>
                <a:off x="6792897" y="2793842"/>
                <a:ext cx="3294172" cy="1095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4CEBC-9C19-4B10-8AA3-65279A07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897" y="2793842"/>
                <a:ext cx="3294172" cy="109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igureTest">
            <a:extLst>
              <a:ext uri="{FF2B5EF4-FFF2-40B4-BE49-F238E27FC236}">
                <a16:creationId xmlns:a16="http://schemas.microsoft.com/office/drawing/2014/main" id="{E213DAD6-DA47-49FF-97FE-976B512235EA}"/>
              </a:ext>
            </a:extLst>
          </p:cNvPr>
          <p:cNvSpPr txBox="1"/>
          <p:nvPr/>
        </p:nvSpPr>
        <p:spPr>
          <a:xfrm>
            <a:off x="6792897" y="4089843"/>
            <a:ext cx="3798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Equation 1: Locality </a:t>
            </a:r>
            <a:r>
              <a:rPr lang="en-US" sz="1600" b="0" i="0" u="none" strike="noStrike" baseline="0" dirty="0" err="1">
                <a:latin typeface="Amasis MT Pro Light" panose="020B0604020202020204" pitchFamily="18" charset="0"/>
              </a:rPr>
              <a:t>sensive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 </a:t>
            </a:r>
            <a:r>
              <a:rPr lang="en-US" sz="1600" b="0" i="0" u="none" strike="noStrike" baseline="0" dirty="0" err="1">
                <a:latin typeface="Amasis MT Pro Light" panose="020B0604020202020204" pitchFamily="18" charset="0"/>
              </a:rPr>
              <a:t>hasing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 function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492DD-7977-46B8-9789-49A1E4906D30}"/>
              </a:ext>
            </a:extLst>
          </p:cNvPr>
          <p:cNvSpPr txBox="1"/>
          <p:nvPr/>
        </p:nvSpPr>
        <p:spPr>
          <a:xfrm>
            <a:off x="406400" y="6493402"/>
            <a:ext cx="991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masis MT Pro Light" panose="020B0604020202020204" pitchFamily="18" charset="0"/>
              </a:rPr>
              <a:t>Wang, Ye et al. 2011. “Locality Sensitive Outlier Detection: A ranking driven approach.”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3346F21-C1F1-4BAB-BCDB-5F3394C2AC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00" y="1676400"/>
                <a:ext cx="4846320" cy="434339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rgbClr val="001C3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rgbClr val="001C3D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001C3D"/>
                    </a:solidFill>
                    <a:latin typeface="+mn-lt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1C3D"/>
                    </a:solidFill>
                    <a:latin typeface="+mn-lt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+mn-lt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GB" sz="2400" kern="0" dirty="0"/>
                  <a:t>Map similar datapoint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GB" sz="2400" kern="0" dirty="0"/>
                  <a:t>One dimensional buckets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GB" sz="2400" kern="0" dirty="0"/>
                  <a:t>Local sensitive hashing function </a:t>
                </a:r>
              </a:p>
              <a:p>
                <a:pPr marL="857250" lvl="1" indent="-45720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000" kern="0" dirty="0"/>
                  <a:t> from </a:t>
                </a:r>
                <a14:m>
                  <m:oMath xmlns:m="http://schemas.openxmlformats.org/officeDocument/2006/math">
                    <m:r>
                      <a:rPr lang="en-GB" sz="200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i="1" kern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000" kern="0" dirty="0"/>
                  <a:t>stable distribution</a:t>
                </a:r>
              </a:p>
              <a:p>
                <a:pPr marL="857250" lvl="1" indent="-45720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000" kern="0" dirty="0"/>
                  <a:t> is parameter real number</a:t>
                </a:r>
              </a:p>
              <a:p>
                <a:pPr marL="857250" lvl="1" indent="-45720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0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kern="0" dirty="0"/>
                  <a:t> random real number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2400"/>
                  </a:spcAft>
                  <a:buFont typeface="+mj-lt"/>
                  <a:buAutoNum type="arabicPeriod"/>
                </a:pPr>
                <a:endParaRPr lang="en-GB" sz="2400" kern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3346F21-C1F1-4BAB-BCDB-5F3394C2A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676400"/>
                <a:ext cx="4846320" cy="4343399"/>
              </a:xfrm>
              <a:prstGeom prst="rect">
                <a:avLst/>
              </a:prstGeom>
              <a:blipFill>
                <a:blip r:embed="rId3"/>
                <a:stretch>
                  <a:fillRect l="-2013" t="-1124" r="-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82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A4F4-28CC-462C-854A-629CFF73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Isolation Forests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A1302F-F974-4038-BD40-E51C243DB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1295400"/>
            <a:ext cx="6837680" cy="45433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4C8EED-66E5-4336-81EC-BAC1FBB7A23A}"/>
              </a:ext>
            </a:extLst>
          </p:cNvPr>
          <p:cNvSpPr txBox="1">
            <a:spLocks/>
          </p:cNvSpPr>
          <p:nvPr/>
        </p:nvSpPr>
        <p:spPr>
          <a:xfrm>
            <a:off x="406400" y="1676400"/>
            <a:ext cx="4846320" cy="43433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Create Trees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400" kern="0" dirty="0"/>
              <a:t>Recursively selecting a attribute</a:t>
            </a:r>
            <a:endParaRPr lang="en-GB" sz="2000" kern="0" dirty="0"/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000" kern="0" dirty="0"/>
              <a:t>A random value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000" kern="0" dirty="0"/>
              <a:t>Fewer Cuts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2000" kern="0" dirty="0"/>
              <a:t>Higher average position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endParaRPr lang="en-GB" sz="2400" kern="0" dirty="0"/>
          </a:p>
        </p:txBody>
      </p:sp>
      <p:sp>
        <p:nvSpPr>
          <p:cNvPr id="8" name="FigureTest">
            <a:extLst>
              <a:ext uri="{FF2B5EF4-FFF2-40B4-BE49-F238E27FC236}">
                <a16:creationId xmlns:a16="http://schemas.microsoft.com/office/drawing/2014/main" id="{A7E57A55-058B-4A36-A829-C5846807663B}"/>
              </a:ext>
            </a:extLst>
          </p:cNvPr>
          <p:cNvSpPr txBox="1"/>
          <p:nvPr/>
        </p:nvSpPr>
        <p:spPr>
          <a:xfrm>
            <a:off x="5421100" y="5681245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Figure</a:t>
            </a:r>
            <a:r>
              <a:rPr lang="en-US" sz="1600" b="0" i="0" u="none" strike="noStrike" dirty="0">
                <a:latin typeface="Amasis MT Pro Light" panose="020B0604020202020204" pitchFamily="18" charset="0"/>
              </a:rPr>
              <a:t> ?</a:t>
            </a:r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: Isolation </a:t>
            </a:r>
            <a:r>
              <a:rPr lang="en-US" sz="1600" b="0" i="0" u="none" strike="noStrike" baseline="0">
                <a:latin typeface="Amasis MT Pro Light" panose="020B0604020202020204" pitchFamily="18" charset="0"/>
              </a:rPr>
              <a:t>Forest Algorithm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BCB7E-589C-47F8-9B39-E5616D7A62CD}"/>
              </a:ext>
            </a:extLst>
          </p:cNvPr>
          <p:cNvCxnSpPr>
            <a:cxnSpLocks/>
          </p:cNvCxnSpPr>
          <p:nvPr/>
        </p:nvCxnSpPr>
        <p:spPr bwMode="auto">
          <a:xfrm>
            <a:off x="5637320" y="3429000"/>
            <a:ext cx="58148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1E0095-361F-4278-BEB6-7788BF8B3F6B}"/>
              </a:ext>
            </a:extLst>
          </p:cNvPr>
          <p:cNvCxnSpPr>
            <a:cxnSpLocks/>
          </p:cNvCxnSpPr>
          <p:nvPr/>
        </p:nvCxnSpPr>
        <p:spPr bwMode="auto">
          <a:xfrm flipV="1">
            <a:off x="8269648" y="3429000"/>
            <a:ext cx="0" cy="19153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89896-92F2-42CE-8AC2-FF1E464B3CDF}"/>
              </a:ext>
            </a:extLst>
          </p:cNvPr>
          <p:cNvCxnSpPr>
            <a:cxnSpLocks/>
          </p:cNvCxnSpPr>
          <p:nvPr/>
        </p:nvCxnSpPr>
        <p:spPr bwMode="auto">
          <a:xfrm flipV="1">
            <a:off x="9373031" y="3429000"/>
            <a:ext cx="0" cy="19153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C73B3F-26F2-43A5-896F-54B56B06FC3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00288" y="3429000"/>
            <a:ext cx="0" cy="19153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A23150-0DB9-40B8-8D87-74FB8D9D6688}"/>
              </a:ext>
            </a:extLst>
          </p:cNvPr>
          <p:cNvSpPr txBox="1"/>
          <p:nvPr/>
        </p:nvSpPr>
        <p:spPr>
          <a:xfrm>
            <a:off x="555864" y="6522934"/>
            <a:ext cx="7810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masis MT Pro Light" panose="020B0604020202020204" pitchFamily="18" charset="0"/>
              </a:rPr>
              <a:t>Liu, Fei Tony, Kai Ting, and </a:t>
            </a:r>
            <a:r>
              <a:rPr lang="en-GB" sz="1600" dirty="0" err="1">
                <a:latin typeface="Amasis MT Pro Light" panose="020B0604020202020204" pitchFamily="18" charset="0"/>
              </a:rPr>
              <a:t>Zhi</a:t>
            </a:r>
            <a:r>
              <a:rPr lang="en-GB" sz="1600" dirty="0">
                <a:latin typeface="Amasis MT Pro Light" panose="020B0604020202020204" pitchFamily="18" charset="0"/>
              </a:rPr>
              <a:t>-Hua Zhou. 2009. “Isolation Forest”</a:t>
            </a:r>
          </a:p>
        </p:txBody>
      </p:sp>
    </p:spTree>
    <p:extLst>
      <p:ext uri="{BB962C8B-B14F-4D97-AF65-F5344CB8AC3E}">
        <p14:creationId xmlns:p14="http://schemas.microsoft.com/office/powerpoint/2010/main" val="39608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403B7-9594-46F0-B2D2-6FD3F54931B5}"/>
              </a:ext>
            </a:extLst>
          </p:cNvPr>
          <p:cNvSpPr txBox="1"/>
          <p:nvPr/>
        </p:nvSpPr>
        <p:spPr>
          <a:xfrm>
            <a:off x="390617" y="5632266"/>
            <a:ext cx="10943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Amasis MT Pro Light" panose="020B0604020202020204" pitchFamily="18" charset="0"/>
              </a:rPr>
              <a:t>[1] Adam, Sally. 2021. </a:t>
            </a:r>
            <a:r>
              <a:rPr lang="en-US" sz="2000" b="0" i="1" u="none" strike="noStrike" baseline="0" dirty="0">
                <a:latin typeface="Amasis MT Pro Light" panose="020B0604020202020204" pitchFamily="18" charset="0"/>
              </a:rPr>
              <a:t>The State of Ransomware in Education 2021. </a:t>
            </a:r>
            <a:r>
              <a:rPr lang="en-US" sz="2000" b="0" i="0" u="none" strike="noStrike" baseline="0" dirty="0">
                <a:latin typeface="Amasis MT Pro Light" panose="020B0604020202020204" pitchFamily="18" charset="0"/>
              </a:rPr>
              <a:t>Technical report.</a:t>
            </a:r>
            <a:endParaRPr lang="en-GB" sz="2000" dirty="0">
              <a:latin typeface="Amasis MT Pro Light" panose="020B0604020202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D48CA-03BD-40C6-892E-24979681193D}"/>
              </a:ext>
            </a:extLst>
          </p:cNvPr>
          <p:cNvSpPr txBox="1"/>
          <p:nvPr/>
        </p:nvSpPr>
        <p:spPr>
          <a:xfrm>
            <a:off x="390617" y="2126647"/>
            <a:ext cx="423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 Attack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274E4-A5B3-42DA-AE35-4D4D7A01C1D2}"/>
              </a:ext>
            </a:extLst>
          </p:cNvPr>
          <p:cNvSpPr txBox="1"/>
          <p:nvPr/>
        </p:nvSpPr>
        <p:spPr>
          <a:xfrm>
            <a:off x="390617" y="2929631"/>
            <a:ext cx="4446858" cy="141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Many students and Employees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Stranger friendly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Lacking security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0095D16-D3F1-4717-BC1F-52E009A447B9}"/>
              </a:ext>
            </a:extLst>
          </p:cNvPr>
          <p:cNvSpPr/>
          <p:nvPr/>
        </p:nvSpPr>
        <p:spPr bwMode="auto">
          <a:xfrm>
            <a:off x="4676732" y="2260510"/>
            <a:ext cx="480249" cy="2127961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D389C-4C24-45FE-804B-6DB1C3645BAA}"/>
              </a:ext>
            </a:extLst>
          </p:cNvPr>
          <p:cNvSpPr txBox="1"/>
          <p:nvPr/>
        </p:nvSpPr>
        <p:spPr>
          <a:xfrm>
            <a:off x="5726541" y="2929631"/>
            <a:ext cx="5950555" cy="187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44% were attacked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54% succeeded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35% paid the ransom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55% restored their data through backups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4534-14C2-47B8-8DAE-C95CB8F02625}"/>
              </a:ext>
            </a:extLst>
          </p:cNvPr>
          <p:cNvSpPr txBox="1"/>
          <p:nvPr/>
        </p:nvSpPr>
        <p:spPr>
          <a:xfrm>
            <a:off x="5654558" y="1634204"/>
            <a:ext cx="60945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/>
              <a:t>Organizations in Higher Education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CE438-DC16-4F28-96F0-32CB5B1E9915}"/>
              </a:ext>
            </a:extLst>
          </p:cNvPr>
          <p:cNvSpPr txBox="1"/>
          <p:nvPr/>
        </p:nvSpPr>
        <p:spPr>
          <a:xfrm>
            <a:off x="8585446" y="2931770"/>
            <a:ext cx="6094520" cy="491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, of which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95A0C-DD10-492B-9776-251EBB629CB3}"/>
              </a:ext>
            </a:extLst>
          </p:cNvPr>
          <p:cNvSpPr txBox="1"/>
          <p:nvPr/>
        </p:nvSpPr>
        <p:spPr>
          <a:xfrm>
            <a:off x="8070541" y="3373515"/>
            <a:ext cx="6094520" cy="491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, of which</a:t>
            </a:r>
          </a:p>
        </p:txBody>
      </p:sp>
    </p:spTree>
    <p:extLst>
      <p:ext uri="{BB962C8B-B14F-4D97-AF65-F5344CB8AC3E}">
        <p14:creationId xmlns:p14="http://schemas.microsoft.com/office/powerpoint/2010/main" val="36349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0B4C-F9CA-4876-8A6B-B7C80CB9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860C2-1CD8-462C-8F5D-EFD136027B56}"/>
              </a:ext>
            </a:extLst>
          </p:cNvPr>
          <p:cNvSpPr txBox="1"/>
          <p:nvPr/>
        </p:nvSpPr>
        <p:spPr>
          <a:xfrm>
            <a:off x="406398" y="2516820"/>
            <a:ext cx="484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Autoencoder (AE)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804E73-A9D0-4DE8-8A89-5A5A2BB4B70D}"/>
              </a:ext>
            </a:extLst>
          </p:cNvPr>
          <p:cNvSpPr txBox="1">
            <a:spLocks/>
          </p:cNvSpPr>
          <p:nvPr/>
        </p:nvSpPr>
        <p:spPr>
          <a:xfrm>
            <a:off x="406399" y="1676401"/>
            <a:ext cx="10397725" cy="685060"/>
          </a:xfrm>
          <a:prstGeom prst="rect">
            <a:avLst/>
          </a:prstGeom>
        </p:spPr>
        <p:txBody>
          <a:bodyPr numCol="2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kern="0" dirty="0"/>
              <a:t>Non-linearity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kern="0" dirty="0"/>
              <a:t>Deep Learning breakthroughs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A65C0B-E014-4C1A-9664-A19A3F48F53B}"/>
              </a:ext>
            </a:extLst>
          </p:cNvPr>
          <p:cNvSpPr txBox="1">
            <a:spLocks/>
          </p:cNvSpPr>
          <p:nvPr/>
        </p:nvSpPr>
        <p:spPr>
          <a:xfrm>
            <a:off x="406400" y="3259587"/>
            <a:ext cx="4846320" cy="29732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Reconstructing input at output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Constrained latent space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Reconstruction error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 err="1"/>
              <a:t>Ensamble</a:t>
            </a:r>
            <a:r>
              <a:rPr lang="en-GB" sz="1600" kern="0" dirty="0"/>
              <a:t>, V-AE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FA1DC-BE29-4AB9-96FB-FFF6E049F804}"/>
              </a:ext>
            </a:extLst>
          </p:cNvPr>
          <p:cNvSpPr txBox="1"/>
          <p:nvPr/>
        </p:nvSpPr>
        <p:spPr>
          <a:xfrm>
            <a:off x="406398" y="5560065"/>
            <a:ext cx="4059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masis MT Pro Light" panose="020B0604020202020204" pitchFamily="18" charset="0"/>
              </a:rPr>
              <a:t>Hawkins, Simon et al. 2002. “Outlier Detection Using Replicator Neural Networks.”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760C7-557F-4E7A-8D3E-742F304F6C2C}"/>
              </a:ext>
            </a:extLst>
          </p:cNvPr>
          <p:cNvSpPr txBox="1"/>
          <p:nvPr/>
        </p:nvSpPr>
        <p:spPr>
          <a:xfrm>
            <a:off x="5830651" y="2516820"/>
            <a:ext cx="5853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Generative Adversarial Net’s (GAN)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7D002-BFB9-4BFF-9B88-CF5A0D21D33D}"/>
              </a:ext>
            </a:extLst>
          </p:cNvPr>
          <p:cNvSpPr txBox="1">
            <a:spLocks/>
          </p:cNvSpPr>
          <p:nvPr/>
        </p:nvSpPr>
        <p:spPr>
          <a:xfrm>
            <a:off x="5830654" y="3250710"/>
            <a:ext cx="4846320" cy="29732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Generating new content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Generator, Discriminator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US" sz="1600" kern="0" dirty="0"/>
              <a:t>Single-Objective Generative Adversarial Active Learning</a:t>
            </a:r>
            <a:endParaRPr lang="en-GB" sz="1600" kern="0" dirty="0"/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Generate Possible Outliers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endParaRPr lang="en-GB" sz="16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D73E-D5C2-4F9D-9A94-EFFBECEDF565}"/>
              </a:ext>
            </a:extLst>
          </p:cNvPr>
          <p:cNvSpPr txBox="1"/>
          <p:nvPr/>
        </p:nvSpPr>
        <p:spPr>
          <a:xfrm>
            <a:off x="5830654" y="5560065"/>
            <a:ext cx="4846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masis MT Pro Light" panose="020B0604020202020204" pitchFamily="18" charset="0"/>
              </a:rPr>
              <a:t>Liu, </a:t>
            </a:r>
            <a:r>
              <a:rPr lang="en-US" sz="1600" dirty="0" err="1">
                <a:latin typeface="Amasis MT Pro Light" panose="020B0604020202020204" pitchFamily="18" charset="0"/>
              </a:rPr>
              <a:t>Yezheng</a:t>
            </a:r>
            <a:r>
              <a:rPr lang="en-US" sz="1600" dirty="0">
                <a:latin typeface="Amasis MT Pro Light" panose="020B0604020202020204" pitchFamily="18" charset="0"/>
              </a:rPr>
              <a:t> et al. 2019. “Generative Adversarial Active Learning for Unsupervised Outlier Detection.”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SUOD, One-Class Support Vector Machines, </a:t>
            </a:r>
            <a:r>
              <a:rPr lang="en-GB" dirty="0" err="1"/>
              <a:t>Interpretebility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Outlier Detection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07FF7-E2BF-4920-8740-4D87D504DC16}"/>
              </a:ext>
            </a:extLst>
          </p:cNvPr>
          <p:cNvSpPr txBox="1"/>
          <p:nvPr/>
        </p:nvSpPr>
        <p:spPr>
          <a:xfrm>
            <a:off x="406398" y="1691196"/>
            <a:ext cx="4846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Scalable Unsupervised Outlier Detection (SUOD)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3825B5-48D3-4B07-8DC9-6333484DD30E}"/>
              </a:ext>
            </a:extLst>
          </p:cNvPr>
          <p:cNvSpPr txBox="1">
            <a:spLocks/>
          </p:cNvSpPr>
          <p:nvPr/>
        </p:nvSpPr>
        <p:spPr>
          <a:xfrm>
            <a:off x="406400" y="2718052"/>
            <a:ext cx="4846320" cy="29732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Feature Vectors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Modular Model ensemble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kern="0" dirty="0"/>
              <a:t>Problems: 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kern="0" dirty="0"/>
              <a:t>Data Reduction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kern="0" dirty="0"/>
              <a:t>Slow Model Acceleration</a:t>
            </a:r>
          </a:p>
          <a:p>
            <a:pPr marL="857250" lvl="1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Balanced Parallel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B229F-2FAF-4E4B-8E70-756D155F0A4C}"/>
              </a:ext>
            </a:extLst>
          </p:cNvPr>
          <p:cNvSpPr txBox="1"/>
          <p:nvPr/>
        </p:nvSpPr>
        <p:spPr>
          <a:xfrm>
            <a:off x="406398" y="5514075"/>
            <a:ext cx="4698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masis MT Pro Light" panose="020B0604020202020204" pitchFamily="18" charset="0"/>
              </a:rPr>
              <a:t>Zhao, Yue et al. 2021. “SUOD: Accelerating Large-scale Unsupervised Heterogeneous Outlier Detection.”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E9B3-327B-4381-B7F3-A6F09D42D4B9}"/>
              </a:ext>
            </a:extLst>
          </p:cNvPr>
          <p:cNvSpPr txBox="1"/>
          <p:nvPr/>
        </p:nvSpPr>
        <p:spPr>
          <a:xfrm>
            <a:off x="5830651" y="1691196"/>
            <a:ext cx="585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One-class Support Vector Machines (OCSVM)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20A1EA-9058-4DCE-BAAE-A8D75F395384}"/>
              </a:ext>
            </a:extLst>
          </p:cNvPr>
          <p:cNvSpPr txBox="1">
            <a:spLocks/>
          </p:cNvSpPr>
          <p:nvPr/>
        </p:nvSpPr>
        <p:spPr>
          <a:xfrm>
            <a:off x="5830654" y="2718052"/>
            <a:ext cx="4846320" cy="29732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Sets of Path Elements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Based on SVM 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Separate from Origin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Parameter for Outlier Contamination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GB" sz="1600" kern="0" dirty="0"/>
              <a:t>Maximise the distance 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endParaRPr lang="en-GB" sz="1600" kern="0" dirty="0"/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</a:pPr>
            <a:endParaRPr lang="en-GB" sz="16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AC37C-1C63-4947-9FC5-A87305AB289E}"/>
              </a:ext>
            </a:extLst>
          </p:cNvPr>
          <p:cNvSpPr txBox="1"/>
          <p:nvPr/>
        </p:nvSpPr>
        <p:spPr>
          <a:xfrm>
            <a:off x="5830654" y="5467795"/>
            <a:ext cx="4846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latin typeface="Amasis MT Pro Light" panose="020B0604020202020204" pitchFamily="18" charset="0"/>
              </a:rPr>
              <a:t>Schölkopf</a:t>
            </a:r>
            <a:r>
              <a:rPr lang="en-US" sz="1600" dirty="0">
                <a:latin typeface="Amasis MT Pro Light" panose="020B0604020202020204" pitchFamily="18" charset="0"/>
              </a:rPr>
              <a:t>, Bernhard et al. 2001. “Estimating Support of a High-Dimensional Distribution.”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3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1712-728A-4E3C-B58D-CF2DF313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Kernel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B518A-46C1-4629-ACBF-86F8C8E6B120}"/>
                  </a:ext>
                </a:extLst>
              </p:cNvPr>
              <p:cNvSpPr txBox="1"/>
              <p:nvPr/>
            </p:nvSpPr>
            <p:spPr>
              <a:xfrm>
                <a:off x="3087627" y="1779972"/>
                <a:ext cx="5915145" cy="1308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𝑆𝑒𝑡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B518A-46C1-4629-ACBF-86F8C8E6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627" y="1779972"/>
                <a:ext cx="5915145" cy="1308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2426C-6D93-4B03-A3A5-9CAA3C364F28}"/>
                  </a:ext>
                </a:extLst>
              </p:cNvPr>
              <p:cNvSpPr txBox="1"/>
              <p:nvPr/>
            </p:nvSpPr>
            <p:spPr>
              <a:xfrm>
                <a:off x="2908252" y="3429000"/>
                <a:ext cx="6094520" cy="1190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2426C-6D93-4B03-A3A5-9CAA3C364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252" y="3429000"/>
                <a:ext cx="6094520" cy="1190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59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032720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A7D9F07-F5E0-4554-9F01-CE1DE5AD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r="1"/>
          <a:stretch/>
        </p:blipFill>
        <p:spPr>
          <a:xfrm>
            <a:off x="1305169" y="1439681"/>
            <a:ext cx="9039274" cy="46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72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27373F-FBF6-48D3-8344-DE08366CD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63" t="7643" r="8827" b="3218"/>
          <a:stretch/>
        </p:blipFill>
        <p:spPr>
          <a:xfrm>
            <a:off x="4947920" y="1859280"/>
            <a:ext cx="6512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3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0A88F0-A357-486C-8590-35A7DBA5E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374" y="1320461"/>
            <a:ext cx="7735252" cy="46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6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9A13F3-EBB1-4419-A8CB-ABF10F07B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287" y="1356360"/>
            <a:ext cx="98774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45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227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3AB636-626F-47A8-81C4-18A8943E78D4}"/>
              </a:ext>
            </a:extLst>
          </p:cNvPr>
          <p:cNvSpPr/>
          <p:nvPr/>
        </p:nvSpPr>
        <p:spPr bwMode="auto">
          <a:xfrm>
            <a:off x="4245005" y="2190564"/>
            <a:ext cx="3701989" cy="7723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Ransomware</a:t>
            </a:r>
          </a:p>
        </p:txBody>
      </p:sp>
    </p:spTree>
    <p:extLst>
      <p:ext uri="{BB962C8B-B14F-4D97-AF65-F5344CB8AC3E}">
        <p14:creationId xmlns:p14="http://schemas.microsoft.com/office/powerpoint/2010/main" val="30318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Continues Integration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6CFA431-30AF-4887-AEF4-8CD9024F956A}"/>
              </a:ext>
            </a:extLst>
          </p:cNvPr>
          <p:cNvGrpSpPr/>
          <p:nvPr/>
        </p:nvGrpSpPr>
        <p:grpSpPr>
          <a:xfrm>
            <a:off x="2955036" y="1864868"/>
            <a:ext cx="6281928" cy="741172"/>
            <a:chOff x="2955036" y="1824228"/>
            <a:chExt cx="6281928" cy="74117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5F7349F-7953-4A04-8F95-4CD731948283}"/>
                </a:ext>
              </a:extLst>
            </p:cNvPr>
            <p:cNvSpPr/>
            <p:nvPr/>
          </p:nvSpPr>
          <p:spPr bwMode="auto">
            <a:xfrm>
              <a:off x="2955036" y="1824228"/>
              <a:ext cx="6083808" cy="557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2D56DDC-2F83-4CBF-9ECF-E5C6E8CBA3B8}"/>
                </a:ext>
              </a:extLst>
            </p:cNvPr>
            <p:cNvSpPr/>
            <p:nvPr/>
          </p:nvSpPr>
          <p:spPr bwMode="auto">
            <a:xfrm>
              <a:off x="3054096" y="1917192"/>
              <a:ext cx="6083808" cy="557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26973298-A0AC-4B14-93E7-2C79C780E50B}"/>
                </a:ext>
              </a:extLst>
            </p:cNvPr>
            <p:cNvSpPr/>
            <p:nvPr/>
          </p:nvSpPr>
          <p:spPr bwMode="auto">
            <a:xfrm>
              <a:off x="3153156" y="2007616"/>
              <a:ext cx="6083808" cy="557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57A80246-323B-452A-9203-1BE04D1BD472}"/>
                </a:ext>
              </a:extLst>
            </p:cNvPr>
            <p:cNvSpPr/>
            <p:nvPr/>
          </p:nvSpPr>
          <p:spPr bwMode="auto">
            <a:xfrm>
              <a:off x="3316224" y="2103120"/>
              <a:ext cx="1699260" cy="37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Action Type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D6862CF-0DED-4DBA-B725-01CE5471CA5B}"/>
                </a:ext>
              </a:extLst>
            </p:cNvPr>
            <p:cNvSpPr/>
            <p:nvPr/>
          </p:nvSpPr>
          <p:spPr bwMode="auto">
            <a:xfrm>
              <a:off x="5190744" y="2103120"/>
              <a:ext cx="914400" cy="37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Path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5DA3F43-897A-4E0D-91DC-546D978A4E10}"/>
                </a:ext>
              </a:extLst>
            </p:cNvPr>
            <p:cNvSpPr/>
            <p:nvPr/>
          </p:nvSpPr>
          <p:spPr bwMode="auto">
            <a:xfrm>
              <a:off x="6280404" y="2103120"/>
              <a:ext cx="861060" cy="37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User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6ACE66C7-609B-4811-91DF-B27460F17223}"/>
                </a:ext>
              </a:extLst>
            </p:cNvPr>
            <p:cNvSpPr/>
            <p:nvPr/>
          </p:nvSpPr>
          <p:spPr bwMode="auto">
            <a:xfrm>
              <a:off x="7316724" y="2103120"/>
              <a:ext cx="1722120" cy="37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>
                  <a:solidFill>
                    <a:srgbClr val="001C3D"/>
                  </a:solidFill>
                  <a:latin typeface="Verdana" pitchFamily="34" charset="0"/>
                </a:rPr>
                <a:t>Timestamp</a:t>
              </a: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61B04654-61A1-412A-B197-F242E6B9A408}"/>
              </a:ext>
            </a:extLst>
          </p:cNvPr>
          <p:cNvSpPr/>
          <p:nvPr/>
        </p:nvSpPr>
        <p:spPr bwMode="auto">
          <a:xfrm>
            <a:off x="2628011" y="1759204"/>
            <a:ext cx="303530" cy="955040"/>
          </a:xfrm>
          <a:prstGeom prst="leftBrace">
            <a:avLst/>
          </a:prstGeom>
          <a:noFill/>
          <a:ln w="2857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697171F-15A1-45DA-8BD5-0035C53F25D0}"/>
              </a:ext>
            </a:extLst>
          </p:cNvPr>
          <p:cNvGrpSpPr/>
          <p:nvPr/>
        </p:nvGrpSpPr>
        <p:grpSpPr>
          <a:xfrm>
            <a:off x="406398" y="3409650"/>
            <a:ext cx="3426462" cy="2533949"/>
            <a:chOff x="656466" y="1935480"/>
            <a:chExt cx="3581778" cy="2533949"/>
          </a:xfrm>
        </p:grpSpPr>
        <p:sp>
          <p:nvSpPr>
            <p:cNvPr id="110" name="Rectangle: Top Corners Rounded 109">
              <a:extLst>
                <a:ext uri="{FF2B5EF4-FFF2-40B4-BE49-F238E27FC236}">
                  <a16:creationId xmlns:a16="http://schemas.microsoft.com/office/drawing/2014/main" id="{DE53C4AD-DF17-412D-A0B2-EC8DC30FB2AF}"/>
                </a:ext>
              </a:extLst>
            </p:cNvPr>
            <p:cNvSpPr/>
            <p:nvPr/>
          </p:nvSpPr>
          <p:spPr bwMode="auto">
            <a:xfrm>
              <a:off x="656469" y="1935480"/>
              <a:ext cx="3581775" cy="4303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140075" algn="r"/>
                </a:tabLst>
              </a:pPr>
              <a:r>
                <a:rPr kumimoji="0" lang="en-GB" sz="1600" b="1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Backup Meta Data</a:t>
              </a: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	SUOD</a:t>
              </a:r>
            </a:p>
          </p:txBody>
        </p:sp>
        <p:sp>
          <p:nvSpPr>
            <p:cNvPr id="111" name="Rectangle: Top Corners Rounded 110">
              <a:extLst>
                <a:ext uri="{FF2B5EF4-FFF2-40B4-BE49-F238E27FC236}">
                  <a16:creationId xmlns:a16="http://schemas.microsoft.com/office/drawing/2014/main" id="{BFBB5A67-E1E9-4680-B6D3-DA32FA6CC39A}"/>
                </a:ext>
              </a:extLst>
            </p:cNvPr>
            <p:cNvSpPr/>
            <p:nvPr/>
          </p:nvSpPr>
          <p:spPr bwMode="auto">
            <a:xfrm rot="10800000">
              <a:off x="656466" y="2365801"/>
              <a:ext cx="3581775" cy="2103628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FECFE3-C8D6-4721-863E-E836F9722210}"/>
                </a:ext>
              </a:extLst>
            </p:cNvPr>
            <p:cNvSpPr txBox="1"/>
            <p:nvPr/>
          </p:nvSpPr>
          <p:spPr>
            <a:xfrm>
              <a:off x="805611" y="2487819"/>
              <a:ext cx="3187103" cy="1964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GB" sz="1500" b="0" i="0" u="none" strike="noStrike" baseline="0" dirty="0">
                  <a:latin typeface="+mn-lt"/>
                </a:rPr>
                <a:t>Extracting </a:t>
              </a:r>
              <a:r>
                <a:rPr lang="en-GB" sz="1500" b="0" i="0" u="none" strike="noStrike" baseline="0" dirty="0" err="1">
                  <a:latin typeface="+mn-lt"/>
                </a:rPr>
                <a:t>generall</a:t>
              </a:r>
              <a:r>
                <a:rPr lang="en-GB" sz="1500" b="0" i="0" u="none" strike="noStrike" baseline="0" dirty="0">
                  <a:latin typeface="+mn-lt"/>
                </a:rPr>
                <a:t> features over all given properties</a:t>
              </a:r>
            </a:p>
            <a:p>
              <a:pPr marL="285750" indent="-285750" algn="l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GB" sz="1500" b="0" i="0" u="none" strike="noStrike" baseline="0" dirty="0">
                  <a:latin typeface="+mn-lt"/>
                </a:rPr>
                <a:t>Relation with previous and overall data</a:t>
              </a:r>
            </a:p>
            <a:p>
              <a:pPr marL="285750" indent="-285750" algn="l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GB" sz="1500" b="0" i="0" u="none" strike="noStrike" baseline="0" dirty="0">
                  <a:latin typeface="+mn-lt"/>
                </a:rPr>
                <a:t>Comparing to previous metadata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0B08661-8CFA-414B-902B-D88AF5B0452C}"/>
              </a:ext>
            </a:extLst>
          </p:cNvPr>
          <p:cNvGrpSpPr/>
          <p:nvPr/>
        </p:nvGrpSpPr>
        <p:grpSpPr>
          <a:xfrm>
            <a:off x="4121656" y="3409650"/>
            <a:ext cx="3426462" cy="2568275"/>
            <a:chOff x="656466" y="1935480"/>
            <a:chExt cx="3581778" cy="2568275"/>
          </a:xfrm>
        </p:grpSpPr>
        <p:sp>
          <p:nvSpPr>
            <p:cNvPr id="116" name="Rectangle: Top Corners Rounded 115">
              <a:extLst>
                <a:ext uri="{FF2B5EF4-FFF2-40B4-BE49-F238E27FC236}">
                  <a16:creationId xmlns:a16="http://schemas.microsoft.com/office/drawing/2014/main" id="{07C21F8D-880E-43DF-BCB3-EA00D403DBFB}"/>
                </a:ext>
              </a:extLst>
            </p:cNvPr>
            <p:cNvSpPr/>
            <p:nvPr/>
          </p:nvSpPr>
          <p:spPr bwMode="auto">
            <a:xfrm>
              <a:off x="656469" y="1935480"/>
              <a:ext cx="3581775" cy="430830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048000" algn="r"/>
                </a:tabLst>
              </a:pPr>
              <a:r>
                <a:rPr kumimoji="0" lang="en-GB" sz="1600" b="1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Path Data </a:t>
              </a: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	OCSVM</a:t>
              </a:r>
            </a:p>
          </p:txBody>
        </p:sp>
        <p:sp>
          <p:nvSpPr>
            <p:cNvPr id="117" name="Rectangle: Top Corners Rounded 116">
              <a:extLst>
                <a:ext uri="{FF2B5EF4-FFF2-40B4-BE49-F238E27FC236}">
                  <a16:creationId xmlns:a16="http://schemas.microsoft.com/office/drawing/2014/main" id="{4E820496-7232-43B0-B879-92F7974151D8}"/>
                </a:ext>
              </a:extLst>
            </p:cNvPr>
            <p:cNvSpPr/>
            <p:nvPr/>
          </p:nvSpPr>
          <p:spPr bwMode="auto">
            <a:xfrm rot="10800000">
              <a:off x="656466" y="2366309"/>
              <a:ext cx="3581775" cy="2103119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DAFF6B7-264E-468F-8960-DEFE15B85841}"/>
                </a:ext>
              </a:extLst>
            </p:cNvPr>
            <p:cNvSpPr txBox="1"/>
            <p:nvPr/>
          </p:nvSpPr>
          <p:spPr>
            <a:xfrm>
              <a:off x="782869" y="2487819"/>
              <a:ext cx="3328967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+mn-lt"/>
                </a:rPr>
                <a:t>Represent partial file tree over full file tree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+mn-lt"/>
                </a:rPr>
                <a:t>Extracting different elements of the path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+mn-lt"/>
                </a:rPr>
                <a:t>Comparing backup path data to build file server model</a:t>
              </a:r>
              <a:endParaRPr lang="en-GB" sz="1500" dirty="0">
                <a:latin typeface="+mn-lt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00ED2A7-A42D-4BB0-B74E-95290E13F4B4}"/>
              </a:ext>
            </a:extLst>
          </p:cNvPr>
          <p:cNvGrpSpPr/>
          <p:nvPr/>
        </p:nvGrpSpPr>
        <p:grpSpPr>
          <a:xfrm>
            <a:off x="8064172" y="3409650"/>
            <a:ext cx="3426462" cy="2533949"/>
            <a:chOff x="656466" y="1935480"/>
            <a:chExt cx="3581778" cy="2533949"/>
          </a:xfrm>
        </p:grpSpPr>
        <p:sp>
          <p:nvSpPr>
            <p:cNvPr id="120" name="Rectangle: Top Corners Rounded 119">
              <a:extLst>
                <a:ext uri="{FF2B5EF4-FFF2-40B4-BE49-F238E27FC236}">
                  <a16:creationId xmlns:a16="http://schemas.microsoft.com/office/drawing/2014/main" id="{269B9C2B-A57F-4544-8402-C5727234881B}"/>
                </a:ext>
              </a:extLst>
            </p:cNvPr>
            <p:cNvSpPr/>
            <p:nvPr/>
          </p:nvSpPr>
          <p:spPr bwMode="auto">
            <a:xfrm>
              <a:off x="656469" y="1935480"/>
              <a:ext cx="3581775" cy="430829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422525" algn="r"/>
                </a:tabLst>
              </a:pPr>
              <a:r>
                <a:rPr kumimoji="0" lang="en-GB" sz="1600" b="1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File Data / History</a:t>
              </a:r>
            </a:p>
          </p:txBody>
        </p:sp>
        <p:sp>
          <p:nvSpPr>
            <p:cNvPr id="121" name="Rectangle: Top Corners Rounded 120">
              <a:extLst>
                <a:ext uri="{FF2B5EF4-FFF2-40B4-BE49-F238E27FC236}">
                  <a16:creationId xmlns:a16="http://schemas.microsoft.com/office/drawing/2014/main" id="{35ABFD06-A042-4D9B-9FFD-C65E46A86CD8}"/>
                </a:ext>
              </a:extLst>
            </p:cNvPr>
            <p:cNvSpPr/>
            <p:nvPr/>
          </p:nvSpPr>
          <p:spPr bwMode="auto">
            <a:xfrm rot="10800000">
              <a:off x="656466" y="2366309"/>
              <a:ext cx="3581775" cy="2103120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E2FAA9A-4F12-41B2-83D5-B275D921CFA7}"/>
                </a:ext>
              </a:extLst>
            </p:cNvPr>
            <p:cNvSpPr txBox="1"/>
            <p:nvPr/>
          </p:nvSpPr>
          <p:spPr>
            <a:xfrm>
              <a:off x="775228" y="2487819"/>
              <a:ext cx="279869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500" dirty="0">
                  <a:latin typeface="+mn-lt"/>
                </a:rPr>
                <a:t>Total change amount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500" dirty="0">
                  <a:latin typeface="+mn-lt"/>
                </a:rPr>
                <a:t>Change frequency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500" dirty="0">
                  <a:latin typeface="+mn-lt"/>
                </a:rPr>
                <a:t>Time since last change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500" dirty="0">
                  <a:latin typeface="+mn-lt"/>
                </a:rPr>
                <a:t>User changes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500" dirty="0">
                  <a:latin typeface="+mn-lt"/>
                </a:rPr>
                <a:t>Predict to user</a:t>
              </a:r>
            </a:p>
          </p:txBody>
        </p:sp>
      </p:grp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5E6F3FF1-ACDE-48B4-B37D-D0012A85018B}"/>
              </a:ext>
            </a:extLst>
          </p:cNvPr>
          <p:cNvCxnSpPr>
            <a:stCxn id="72" idx="1"/>
            <a:endCxn id="110" idx="3"/>
          </p:cNvCxnSpPr>
          <p:nvPr/>
        </p:nvCxnSpPr>
        <p:spPr bwMode="auto">
          <a:xfrm rot="10800000" flipV="1">
            <a:off x="2119631" y="2236724"/>
            <a:ext cx="508380" cy="1172926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9C7E0576-BAE5-469E-A62E-4EF78467EEDC}"/>
              </a:ext>
            </a:extLst>
          </p:cNvPr>
          <p:cNvCxnSpPr>
            <a:cxnSpLocks/>
            <a:stCxn id="95" idx="2"/>
            <a:endCxn id="116" idx="3"/>
          </p:cNvCxnSpPr>
          <p:nvPr/>
        </p:nvCxnSpPr>
        <p:spPr bwMode="auto">
          <a:xfrm rot="16200000" flipH="1">
            <a:off x="5294399" y="2869160"/>
            <a:ext cx="894034" cy="1869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C323C77A-5716-4EB2-BCDF-B8597483A239}"/>
              </a:ext>
            </a:extLst>
          </p:cNvPr>
          <p:cNvCxnSpPr>
            <a:cxnSpLocks/>
            <a:stCxn id="67" idx="3"/>
            <a:endCxn id="120" idx="3"/>
          </p:cNvCxnSpPr>
          <p:nvPr/>
        </p:nvCxnSpPr>
        <p:spPr bwMode="auto">
          <a:xfrm>
            <a:off x="9236964" y="2327148"/>
            <a:ext cx="540441" cy="1082502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626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Continues Integration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A9CFB0D6-FBAC-4836-B027-FAA274C46814}"/>
              </a:ext>
            </a:extLst>
          </p:cNvPr>
          <p:cNvSpPr/>
          <p:nvPr/>
        </p:nvSpPr>
        <p:spPr bwMode="auto">
          <a:xfrm>
            <a:off x="406400" y="1676400"/>
            <a:ext cx="5140960" cy="411480"/>
          </a:xfrm>
          <a:prstGeom prst="round2Same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Model Initialization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0309A010-A9A3-4186-9C65-211DEFC114AA}"/>
              </a:ext>
            </a:extLst>
          </p:cNvPr>
          <p:cNvSpPr/>
          <p:nvPr/>
        </p:nvSpPr>
        <p:spPr bwMode="auto">
          <a:xfrm rot="10800000">
            <a:off x="406400" y="2087877"/>
            <a:ext cx="5140960" cy="1953770"/>
          </a:xfrm>
          <a:prstGeom prst="round2SameRect">
            <a:avLst>
              <a:gd name="adj1" fmla="val 4546"/>
              <a:gd name="adj2" fmla="val 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21E430F1-6573-49E8-88AE-B7408FE3D1EF}"/>
              </a:ext>
            </a:extLst>
          </p:cNvPr>
          <p:cNvSpPr/>
          <p:nvPr/>
        </p:nvSpPr>
        <p:spPr bwMode="auto">
          <a:xfrm>
            <a:off x="406395" y="4337304"/>
            <a:ext cx="7655561" cy="411480"/>
          </a:xfrm>
          <a:prstGeom prst="round2Same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Continues Training</a:t>
            </a: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B65D1ED4-1A44-49B9-BBEA-1EF85C022F38}"/>
              </a:ext>
            </a:extLst>
          </p:cNvPr>
          <p:cNvSpPr/>
          <p:nvPr/>
        </p:nvSpPr>
        <p:spPr bwMode="auto">
          <a:xfrm rot="10800000">
            <a:off x="406396" y="4748784"/>
            <a:ext cx="7655559" cy="1133856"/>
          </a:xfrm>
          <a:prstGeom prst="round2SameRect">
            <a:avLst>
              <a:gd name="adj1" fmla="val 4546"/>
              <a:gd name="adj2" fmla="val 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AA739701-FE9D-4C50-AA45-2D442829A9CA}"/>
              </a:ext>
            </a:extLst>
          </p:cNvPr>
          <p:cNvSpPr/>
          <p:nvPr/>
        </p:nvSpPr>
        <p:spPr bwMode="auto">
          <a:xfrm>
            <a:off x="6096000" y="1676400"/>
            <a:ext cx="5140960" cy="411480"/>
          </a:xfrm>
          <a:prstGeom prst="round2Same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Normal Mode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E85A03FF-DA08-492D-AAE0-6AD6AA81C7AE}"/>
              </a:ext>
            </a:extLst>
          </p:cNvPr>
          <p:cNvSpPr/>
          <p:nvPr/>
        </p:nvSpPr>
        <p:spPr bwMode="auto">
          <a:xfrm rot="10800000">
            <a:off x="6096000" y="2087879"/>
            <a:ext cx="5140960" cy="1953769"/>
          </a:xfrm>
          <a:prstGeom prst="round2SameRect">
            <a:avLst>
              <a:gd name="adj1" fmla="val 4546"/>
              <a:gd name="adj2" fmla="val 0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09EBEF-0013-4055-8F1B-AAA90FDF373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>
            <a:off x="5547360" y="3064762"/>
            <a:ext cx="548640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DB6523-FC64-4499-9466-B0B072003FD9}"/>
              </a:ext>
            </a:extLst>
          </p:cNvPr>
          <p:cNvSpPr/>
          <p:nvPr/>
        </p:nvSpPr>
        <p:spPr bwMode="auto">
          <a:xfrm rot="2723893">
            <a:off x="9349685" y="5105515"/>
            <a:ext cx="432000" cy="43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03F45C-EF32-4882-A06C-B7B5E70C8DE7}"/>
              </a:ext>
            </a:extLst>
          </p:cNvPr>
          <p:cNvCxnSpPr>
            <a:cxnSpLocks/>
          </p:cNvCxnSpPr>
          <p:nvPr/>
        </p:nvCxnSpPr>
        <p:spPr bwMode="auto">
          <a:xfrm>
            <a:off x="9565685" y="4041648"/>
            <a:ext cx="0" cy="9517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6D9673-BE45-4F7A-9F80-CB84283FF9C4}"/>
              </a:ext>
            </a:extLst>
          </p:cNvPr>
          <p:cNvCxnSpPr>
            <a:cxnSpLocks/>
            <a:endCxn id="25" idx="2"/>
          </p:cNvCxnSpPr>
          <p:nvPr/>
        </p:nvCxnSpPr>
        <p:spPr bwMode="auto">
          <a:xfrm flipH="1">
            <a:off x="8061955" y="5315712"/>
            <a:ext cx="1048271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6CEBA7-156C-4681-B335-1A4633463CC5}"/>
              </a:ext>
            </a:extLst>
          </p:cNvPr>
          <p:cNvCxnSpPr>
            <a:cxnSpLocks/>
          </p:cNvCxnSpPr>
          <p:nvPr/>
        </p:nvCxnSpPr>
        <p:spPr bwMode="auto">
          <a:xfrm>
            <a:off x="9962588" y="5350176"/>
            <a:ext cx="65617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45B4AC1-BDFE-4E0D-B45E-3171EE379886}"/>
              </a:ext>
            </a:extLst>
          </p:cNvPr>
          <p:cNvSpPr/>
          <p:nvPr/>
        </p:nvSpPr>
        <p:spPr bwMode="auto">
          <a:xfrm>
            <a:off x="10710203" y="5181600"/>
            <a:ext cx="392095" cy="3673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FAB067-0FF2-4742-A64A-2CF6312CD6A3}"/>
              </a:ext>
            </a:extLst>
          </p:cNvPr>
          <p:cNvSpPr/>
          <p:nvPr/>
        </p:nvSpPr>
        <p:spPr bwMode="auto">
          <a:xfrm>
            <a:off x="561339" y="232928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Initial Backup Set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9DD9757-33BD-4063-8C3A-E54503E791CE}"/>
              </a:ext>
            </a:extLst>
          </p:cNvPr>
          <p:cNvSpPr/>
          <p:nvPr/>
        </p:nvSpPr>
        <p:spPr bwMode="auto">
          <a:xfrm>
            <a:off x="3054349" y="232928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Extract Features over backup set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ADC6144-5487-47F3-891E-F87DF1834068}"/>
              </a:ext>
            </a:extLst>
          </p:cNvPr>
          <p:cNvSpPr/>
          <p:nvPr/>
        </p:nvSpPr>
        <p:spPr bwMode="auto">
          <a:xfrm>
            <a:off x="3054349" y="3218688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Fit scalers and parse features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A881B7-DC53-453A-BDA4-6C986228CEFA}"/>
              </a:ext>
            </a:extLst>
          </p:cNvPr>
          <p:cNvSpPr/>
          <p:nvPr/>
        </p:nvSpPr>
        <p:spPr bwMode="auto">
          <a:xfrm>
            <a:off x="561339" y="321290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Train Model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9D90715-921F-475C-8135-1E3D3419BDE1}"/>
              </a:ext>
            </a:extLst>
          </p:cNvPr>
          <p:cNvSpPr/>
          <p:nvPr/>
        </p:nvSpPr>
        <p:spPr bwMode="auto">
          <a:xfrm>
            <a:off x="6344284" y="232928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Initial Backup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927E2D-509E-4E7B-9B20-3936A987ABFE}"/>
              </a:ext>
            </a:extLst>
          </p:cNvPr>
          <p:cNvSpPr/>
          <p:nvPr/>
        </p:nvSpPr>
        <p:spPr bwMode="auto">
          <a:xfrm>
            <a:off x="8837294" y="232928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Extract Features over backup set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7BD232-DE46-44FD-AE54-CCE4E9BC8A10}"/>
              </a:ext>
            </a:extLst>
          </p:cNvPr>
          <p:cNvSpPr/>
          <p:nvPr/>
        </p:nvSpPr>
        <p:spPr bwMode="auto">
          <a:xfrm>
            <a:off x="8837294" y="3218688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Fit scalers and parse features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9C82056-EA90-4E51-9375-E730039BDFBC}"/>
              </a:ext>
            </a:extLst>
          </p:cNvPr>
          <p:cNvSpPr/>
          <p:nvPr/>
        </p:nvSpPr>
        <p:spPr bwMode="auto">
          <a:xfrm>
            <a:off x="6344284" y="3212904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Train Model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E355A7B-2773-44D1-86E1-02744E42C5F8}"/>
              </a:ext>
            </a:extLst>
          </p:cNvPr>
          <p:cNvSpPr/>
          <p:nvPr/>
        </p:nvSpPr>
        <p:spPr bwMode="auto">
          <a:xfrm>
            <a:off x="492941" y="5037900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Refit Scalers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6E9014D-45FD-4F5A-A1E9-FA2CE2336B26}"/>
              </a:ext>
            </a:extLst>
          </p:cNvPr>
          <p:cNvSpPr/>
          <p:nvPr/>
        </p:nvSpPr>
        <p:spPr bwMode="auto">
          <a:xfrm>
            <a:off x="3053282" y="5037900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Add feature</a:t>
            </a:r>
            <a:b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Rescale the data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B76F49E-3826-4A42-9FE3-2BD383478B63}"/>
              </a:ext>
            </a:extLst>
          </p:cNvPr>
          <p:cNvSpPr/>
          <p:nvPr/>
        </p:nvSpPr>
        <p:spPr bwMode="auto">
          <a:xfrm>
            <a:off x="5613623" y="5037900"/>
            <a:ext cx="2151381" cy="648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Retrain the used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1CDEBC-A2E6-4A89-99AE-5250BEEBBAC1}"/>
              </a:ext>
            </a:extLst>
          </p:cNvPr>
          <p:cNvSpPr txBox="1"/>
          <p:nvPr/>
        </p:nvSpPr>
        <p:spPr>
          <a:xfrm>
            <a:off x="8081521" y="4946380"/>
            <a:ext cx="101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yes</a:t>
            </a:r>
            <a:endParaRPr lang="en-GB" sz="1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D5DCD9-C427-48D6-9862-351988422133}"/>
              </a:ext>
            </a:extLst>
          </p:cNvPr>
          <p:cNvSpPr txBox="1"/>
          <p:nvPr/>
        </p:nvSpPr>
        <p:spPr>
          <a:xfrm>
            <a:off x="9783945" y="4939760"/>
            <a:ext cx="101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no</a:t>
            </a:r>
            <a:endParaRPr lang="en-GB" sz="1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213A32-541A-4540-A980-3CDBA8179B98}"/>
              </a:ext>
            </a:extLst>
          </p:cNvPr>
          <p:cNvSpPr txBox="1"/>
          <p:nvPr/>
        </p:nvSpPr>
        <p:spPr>
          <a:xfrm>
            <a:off x="8395028" y="5530412"/>
            <a:ext cx="2352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Continuously train the model?</a:t>
            </a:r>
            <a:endParaRPr lang="en-GB" sz="18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2D8440-9AA0-4F27-BAFB-0AEF6E33A717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 bwMode="auto">
          <a:xfrm>
            <a:off x="2712720" y="2653284"/>
            <a:ext cx="34162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84A3E6E-F05B-49A2-AD2E-BBC104440F43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>
            <a:off x="4130040" y="2977284"/>
            <a:ext cx="0" cy="2414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4CABD44-649F-48C5-9A13-5C97B8168673}"/>
              </a:ext>
            </a:extLst>
          </p:cNvPr>
          <p:cNvCxnSpPr>
            <a:cxnSpLocks/>
            <a:stCxn id="51" idx="1"/>
            <a:endCxn id="52" idx="3"/>
          </p:cNvCxnSpPr>
          <p:nvPr/>
        </p:nvCxnSpPr>
        <p:spPr bwMode="auto">
          <a:xfrm flipH="1" flipV="1">
            <a:off x="2712720" y="3536904"/>
            <a:ext cx="341629" cy="57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50E42BC-7A9A-49FA-8FD1-DF6D8CA8E6F1}"/>
              </a:ext>
            </a:extLst>
          </p:cNvPr>
          <p:cNvCxnSpPr>
            <a:cxnSpLocks/>
            <a:stCxn id="55" idx="1"/>
            <a:endCxn id="56" idx="3"/>
          </p:cNvCxnSpPr>
          <p:nvPr/>
        </p:nvCxnSpPr>
        <p:spPr bwMode="auto">
          <a:xfrm flipH="1" flipV="1">
            <a:off x="8495665" y="3536904"/>
            <a:ext cx="341629" cy="57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480CF20-A2A0-4F59-9F29-012A26AD924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 bwMode="auto">
          <a:xfrm>
            <a:off x="8495665" y="2653284"/>
            <a:ext cx="34162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5A30C0-3B73-4A10-8E34-C8DE8BD01A5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 bwMode="auto">
          <a:xfrm>
            <a:off x="9912985" y="2977284"/>
            <a:ext cx="0" cy="2414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895FD7-4976-40D8-B390-EEA4C1DEFE7E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 bwMode="auto">
          <a:xfrm flipH="1">
            <a:off x="5204663" y="5361900"/>
            <a:ext cx="40896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E487D0-CD34-4AC3-B963-4D2DDFD16B77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 bwMode="auto">
          <a:xfrm flipH="1">
            <a:off x="2644322" y="5361900"/>
            <a:ext cx="40896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03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C3FB6F-F176-4EDC-8842-9B5DC616E4FE}"/>
              </a:ext>
            </a:extLst>
          </p:cNvPr>
          <p:cNvGrpSpPr/>
          <p:nvPr/>
        </p:nvGrpSpPr>
        <p:grpSpPr>
          <a:xfrm>
            <a:off x="4630664" y="2444978"/>
            <a:ext cx="3202696" cy="1645922"/>
            <a:chOff x="899160" y="1935480"/>
            <a:chExt cx="3202696" cy="1645922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3F7A949-E7E4-4011-9FF9-8AA2FF63F714}"/>
                </a:ext>
              </a:extLst>
            </p:cNvPr>
            <p:cNvSpPr/>
            <p:nvPr/>
          </p:nvSpPr>
          <p:spPr bwMode="auto">
            <a:xfrm>
              <a:off x="899160" y="1935480"/>
              <a:ext cx="3202696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Backup</a:t>
              </a:r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3E9E1A44-188B-490B-BCC6-4F2333D331D5}"/>
                </a:ext>
              </a:extLst>
            </p:cNvPr>
            <p:cNvSpPr/>
            <p:nvPr/>
          </p:nvSpPr>
          <p:spPr bwMode="auto">
            <a:xfrm rot="10800000">
              <a:off x="899160" y="2257597"/>
              <a:ext cx="3202696" cy="1323805"/>
            </a:xfrm>
            <a:prstGeom prst="round2SameRect">
              <a:avLst>
                <a:gd name="adj1" fmla="val 4546"/>
                <a:gd name="adj2" fmla="val 0"/>
              </a:avLst>
            </a:prstGeom>
            <a:ln>
              <a:solidFill>
                <a:srgbClr val="9CAA9B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0D6FA2-F830-449A-A3F8-381784C14D9E}"/>
              </a:ext>
            </a:extLst>
          </p:cNvPr>
          <p:cNvGrpSpPr/>
          <p:nvPr/>
        </p:nvGrpSpPr>
        <p:grpSpPr>
          <a:xfrm>
            <a:off x="637783" y="1226820"/>
            <a:ext cx="2773679" cy="2058164"/>
            <a:chOff x="899160" y="1935480"/>
            <a:chExt cx="2438400" cy="2058164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12764BD7-A989-41DC-92F8-69B7049E71ED}"/>
                </a:ext>
              </a:extLst>
            </p:cNvPr>
            <p:cNvSpPr/>
            <p:nvPr/>
          </p:nvSpPr>
          <p:spPr bwMode="auto">
            <a:xfrm>
              <a:off x="899160" y="1935480"/>
              <a:ext cx="2438400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514600" algn="r"/>
                </a:tabLst>
              </a:pPr>
              <a:r>
                <a:rPr kumimoji="0" lang="en-GB" sz="1600" i="0" u="none" strike="noStrike" cap="none" normalizeH="0" baseline="0" dirty="0" err="1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Filetree</a:t>
              </a: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 Features	#6</a:t>
              </a: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D40689B4-641A-429E-AC6D-EF1B1BA6274B}"/>
                </a:ext>
              </a:extLst>
            </p:cNvPr>
            <p:cNvSpPr/>
            <p:nvPr/>
          </p:nvSpPr>
          <p:spPr bwMode="auto">
            <a:xfrm rot="10800000">
              <a:off x="899160" y="2257600"/>
              <a:ext cx="2438400" cy="1501141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5EA197-64E7-4583-992B-BC46F3F6FE0A}"/>
                </a:ext>
              </a:extLst>
            </p:cNvPr>
            <p:cNvSpPr txBox="1"/>
            <p:nvPr/>
          </p:nvSpPr>
          <p:spPr>
            <a:xfrm>
              <a:off x="991563" y="2313632"/>
              <a:ext cx="1871923" cy="1680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spcBef>
                  <a:spcPts val="6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Path Length</a:t>
              </a:r>
              <a:br>
                <a:rPr lang="en-GB" sz="1400" dirty="0">
                  <a:solidFill>
                    <a:srgbClr val="0D0D0D"/>
                  </a:solidFill>
                  <a:latin typeface="+mn-lt"/>
                </a:rPr>
              </a:br>
              <a:r>
                <a:rPr lang="en-GB" sz="1100" dirty="0">
                  <a:solidFill>
                    <a:srgbClr val="0D0D0D"/>
                  </a:solidFill>
                  <a:latin typeface="+mn-lt"/>
                </a:rPr>
                <a:t>(Min, Max, </a:t>
              </a:r>
              <a:r>
                <a:rPr lang="en-GB" sz="1100" dirty="0" err="1">
                  <a:solidFill>
                    <a:srgbClr val="0D0D0D"/>
                  </a:solidFill>
                  <a:latin typeface="+mn-lt"/>
                </a:rPr>
                <a:t>Avg</a:t>
              </a:r>
              <a:r>
                <a:rPr lang="en-GB" sz="1100" dirty="0">
                  <a:solidFill>
                    <a:srgbClr val="0D0D0D"/>
                  </a:solidFill>
                  <a:latin typeface="+mn-lt"/>
                </a:rPr>
                <a:t>)</a:t>
              </a:r>
              <a:endParaRPr lang="en-GB" sz="1400" dirty="0">
                <a:solidFill>
                  <a:srgbClr val="0D0D0D"/>
                </a:solidFill>
                <a:latin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Branching Factor</a:t>
              </a:r>
              <a:br>
                <a:rPr lang="en-GB" sz="1400" dirty="0">
                  <a:solidFill>
                    <a:srgbClr val="0D0D0D"/>
                  </a:solidFill>
                  <a:latin typeface="+mn-lt"/>
                </a:rPr>
              </a:br>
              <a:r>
                <a:rPr lang="en-GB" sz="1100" dirty="0">
                  <a:solidFill>
                    <a:srgbClr val="0D0D0D"/>
                  </a:solidFill>
                  <a:latin typeface="+mn-lt"/>
                </a:rPr>
                <a:t>(Min, Max, </a:t>
              </a:r>
              <a:r>
                <a:rPr lang="en-GB" sz="1100" dirty="0" err="1">
                  <a:solidFill>
                    <a:srgbClr val="0D0D0D"/>
                  </a:solidFill>
                  <a:latin typeface="+mn-lt"/>
                </a:rPr>
                <a:t>Avg</a:t>
              </a:r>
              <a:r>
                <a:rPr lang="en-GB" sz="1100" dirty="0">
                  <a:solidFill>
                    <a:srgbClr val="0D0D0D"/>
                  </a:solidFill>
                  <a:latin typeface="+mn-lt"/>
                </a:rPr>
                <a:t>)</a:t>
              </a:r>
              <a:endParaRPr lang="en-GB" sz="1400" dirty="0">
                <a:solidFill>
                  <a:srgbClr val="0D0D0D"/>
                </a:solidFill>
                <a:latin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D0D0D"/>
                </a:solidFill>
                <a:latin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FBAD89-A1B4-4AA2-96F3-6216331EF4BC}"/>
              </a:ext>
            </a:extLst>
          </p:cNvPr>
          <p:cNvGrpSpPr/>
          <p:nvPr/>
        </p:nvGrpSpPr>
        <p:grpSpPr>
          <a:xfrm>
            <a:off x="620741" y="3711976"/>
            <a:ext cx="2931404" cy="1920240"/>
            <a:chOff x="899160" y="1935480"/>
            <a:chExt cx="2931404" cy="192024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74BF7751-91C9-4347-BBD5-42A26A833C43}"/>
                </a:ext>
              </a:extLst>
            </p:cNvPr>
            <p:cNvSpPr/>
            <p:nvPr/>
          </p:nvSpPr>
          <p:spPr bwMode="auto">
            <a:xfrm>
              <a:off x="899160" y="1935480"/>
              <a:ext cx="2931404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689225" algn="r"/>
                </a:tabLst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Path Features	#5</a:t>
              </a:r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F1C14E91-68F1-48B9-A903-C3F204C1A859}"/>
                </a:ext>
              </a:extLst>
            </p:cNvPr>
            <p:cNvSpPr/>
            <p:nvPr/>
          </p:nvSpPr>
          <p:spPr bwMode="auto">
            <a:xfrm rot="10800000">
              <a:off x="899160" y="2257600"/>
              <a:ext cx="2931404" cy="1598119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351040-69E4-47F9-AA7A-917676BFEBD4}"/>
                </a:ext>
              </a:extLst>
            </p:cNvPr>
            <p:cNvSpPr txBox="1"/>
            <p:nvPr/>
          </p:nvSpPr>
          <p:spPr>
            <a:xfrm>
              <a:off x="963131" y="2378392"/>
              <a:ext cx="264251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Different folders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Amount of file endings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400" dirty="0" err="1">
                  <a:solidFill>
                    <a:srgbClr val="0D0D0D"/>
                  </a:solidFill>
                  <a:latin typeface="+mn-lt"/>
                </a:rPr>
                <a:t>Avg</a:t>
              </a: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 Different file endings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File not previously stored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Cross section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47CE74-D2E1-49CC-B768-B308EA54CAF3}"/>
              </a:ext>
            </a:extLst>
          </p:cNvPr>
          <p:cNvGrpSpPr/>
          <p:nvPr/>
        </p:nvGrpSpPr>
        <p:grpSpPr>
          <a:xfrm>
            <a:off x="8545436" y="1449121"/>
            <a:ext cx="2730254" cy="1920239"/>
            <a:chOff x="899160" y="1935480"/>
            <a:chExt cx="2730254" cy="1920239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AAC5CA4D-0C41-47A2-BC06-5A4CD91E4A2C}"/>
                </a:ext>
              </a:extLst>
            </p:cNvPr>
            <p:cNvSpPr/>
            <p:nvPr/>
          </p:nvSpPr>
          <p:spPr bwMode="auto">
            <a:xfrm>
              <a:off x="899160" y="1935480"/>
              <a:ext cx="2730254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514600" algn="r"/>
                </a:tabLst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Date Features	#5</a:t>
              </a:r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9C3CA0F-BAED-455D-90F1-6BE5A59FEF42}"/>
                </a:ext>
              </a:extLst>
            </p:cNvPr>
            <p:cNvSpPr/>
            <p:nvPr/>
          </p:nvSpPr>
          <p:spPr bwMode="auto">
            <a:xfrm rot="10800000">
              <a:off x="899160" y="2257600"/>
              <a:ext cx="2730254" cy="1598119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600E8-14C2-421B-8F70-235D6E4B9371}"/>
                </a:ext>
              </a:extLst>
            </p:cNvPr>
            <p:cNvSpPr txBox="1"/>
            <p:nvPr/>
          </p:nvSpPr>
          <p:spPr>
            <a:xfrm>
              <a:off x="1024091" y="2437496"/>
              <a:ext cx="254428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Start Time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End Time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Time Range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Time standard deviation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D0D0D"/>
                  </a:solidFill>
                  <a:latin typeface="+mn-lt"/>
                </a:rPr>
                <a:t>Time Average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C88D8-1D1B-4A45-A7CE-F37771B31BB8}"/>
              </a:ext>
            </a:extLst>
          </p:cNvPr>
          <p:cNvGrpSpPr/>
          <p:nvPr/>
        </p:nvGrpSpPr>
        <p:grpSpPr>
          <a:xfrm>
            <a:off x="7915672" y="4642661"/>
            <a:ext cx="3137859" cy="1225778"/>
            <a:chOff x="406156" y="1935480"/>
            <a:chExt cx="3137859" cy="1225778"/>
          </a:xfrm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EF678E7D-EDC9-4394-B4F0-7EE6ACA3ABF2}"/>
                </a:ext>
              </a:extLst>
            </p:cNvPr>
            <p:cNvSpPr/>
            <p:nvPr/>
          </p:nvSpPr>
          <p:spPr bwMode="auto">
            <a:xfrm>
              <a:off x="406156" y="1935480"/>
              <a:ext cx="2931404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598738" algn="r"/>
                </a:tabLst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User Features 	#5</a:t>
              </a:r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971B3AC9-29F6-4530-BD2B-D09D329A3725}"/>
                </a:ext>
              </a:extLst>
            </p:cNvPr>
            <p:cNvSpPr/>
            <p:nvPr/>
          </p:nvSpPr>
          <p:spPr bwMode="auto">
            <a:xfrm rot="10800000">
              <a:off x="406156" y="2257601"/>
              <a:ext cx="2931404" cy="903657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28481C-4090-46D6-8AF9-2C7CFB23C86D}"/>
                </a:ext>
              </a:extLst>
            </p:cNvPr>
            <p:cNvSpPr txBox="1"/>
            <p:nvPr/>
          </p:nvSpPr>
          <p:spPr>
            <a:xfrm>
              <a:off x="612611" y="2351628"/>
              <a:ext cx="29314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1400" b="0" i="0" u="none" strike="noStrike" baseline="0" dirty="0">
                  <a:solidFill>
                    <a:srgbClr val="0D0D0D"/>
                  </a:solidFill>
                  <a:latin typeface="+mn-lt"/>
                </a:rPr>
                <a:t>Amount of users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1400" b="0" i="0" u="none" strike="noStrike" baseline="0" dirty="0">
                  <a:solidFill>
                    <a:srgbClr val="0D0D0D"/>
                  </a:solidFill>
                  <a:latin typeface="+mn-lt"/>
                </a:rPr>
                <a:t>Changed user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1400" b="0" i="0" u="none" strike="noStrike" baseline="0" dirty="0">
                  <a:solidFill>
                    <a:srgbClr val="0D0D0D"/>
                  </a:solidFill>
                  <a:latin typeface="+mn-lt"/>
                </a:rPr>
                <a:t>File per user </a:t>
              </a:r>
              <a:r>
                <a:rPr lang="en-GB" sz="1100" b="0" i="0" u="none" strike="noStrike" baseline="0" dirty="0">
                  <a:solidFill>
                    <a:srgbClr val="0D0D0D"/>
                  </a:solidFill>
                  <a:latin typeface="+mn-lt"/>
                </a:rPr>
                <a:t>(Min, Max, </a:t>
              </a:r>
              <a:r>
                <a:rPr lang="en-GB" sz="1100" b="0" i="0" u="none" strike="noStrike" baseline="0" dirty="0" err="1">
                  <a:solidFill>
                    <a:srgbClr val="0D0D0D"/>
                  </a:solidFill>
                  <a:latin typeface="+mn-lt"/>
                </a:rPr>
                <a:t>Avg</a:t>
              </a:r>
              <a:r>
                <a:rPr lang="en-GB" sz="1100" b="0" i="0" u="none" strike="noStrike" baseline="0" dirty="0">
                  <a:solidFill>
                    <a:srgbClr val="0D0D0D"/>
                  </a:solidFill>
                  <a:latin typeface="+mn-lt"/>
                </a:rPr>
                <a:t>)</a:t>
              </a:r>
              <a:endParaRPr lang="en-GB" sz="1400" dirty="0"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94D22F-4090-4E14-8F66-B69B28277FF7}"/>
              </a:ext>
            </a:extLst>
          </p:cNvPr>
          <p:cNvGrpSpPr/>
          <p:nvPr/>
        </p:nvGrpSpPr>
        <p:grpSpPr>
          <a:xfrm>
            <a:off x="4528001" y="4747036"/>
            <a:ext cx="2636732" cy="1167940"/>
            <a:chOff x="899160" y="1935480"/>
            <a:chExt cx="2636732" cy="1167940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194FF1A0-4497-4B2A-8AE0-D698D326C756}"/>
                </a:ext>
              </a:extLst>
            </p:cNvPr>
            <p:cNvSpPr/>
            <p:nvPr/>
          </p:nvSpPr>
          <p:spPr bwMode="auto">
            <a:xfrm>
              <a:off x="899160" y="1935480"/>
              <a:ext cx="2636732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32038" algn="r"/>
                </a:tabLst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Action Features	#8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AC2CF2BD-1E45-41DC-B5F6-962F5BE76DBB}"/>
                </a:ext>
              </a:extLst>
            </p:cNvPr>
            <p:cNvSpPr/>
            <p:nvPr/>
          </p:nvSpPr>
          <p:spPr bwMode="auto">
            <a:xfrm rot="10800000">
              <a:off x="899160" y="2257599"/>
              <a:ext cx="2636732" cy="845821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20C6BD-BC5D-4F29-A4DC-2A1D977336F7}"/>
                </a:ext>
              </a:extLst>
            </p:cNvPr>
            <p:cNvSpPr txBox="1"/>
            <p:nvPr/>
          </p:nvSpPr>
          <p:spPr>
            <a:xfrm>
              <a:off x="1002826" y="2396106"/>
              <a:ext cx="2533066" cy="56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+mn-lt"/>
                </a:rPr>
                <a:t>Amount for (R, D, M, A)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+mn-lt"/>
                </a:rPr>
                <a:t>Delta compared to last backup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613F85F-69A8-4845-AA38-A80EDEF3D3C3}"/>
              </a:ext>
            </a:extLst>
          </p:cNvPr>
          <p:cNvSpPr/>
          <p:nvPr/>
        </p:nvSpPr>
        <p:spPr bwMode="auto">
          <a:xfrm>
            <a:off x="4690352" y="3474567"/>
            <a:ext cx="1405648" cy="518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Action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Type of actions</a:t>
            </a: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660C715-6D79-448D-A6AA-DB167F5FBA3B}"/>
              </a:ext>
            </a:extLst>
          </p:cNvPr>
          <p:cNvSpPr/>
          <p:nvPr/>
        </p:nvSpPr>
        <p:spPr bwMode="auto">
          <a:xfrm>
            <a:off x="4690352" y="2864970"/>
            <a:ext cx="1405648" cy="518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Path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File specific</a:t>
            </a: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32C4EA-82CE-475A-AD8E-3BC51BB50EC7}"/>
              </a:ext>
            </a:extLst>
          </p:cNvPr>
          <p:cNvSpPr/>
          <p:nvPr/>
        </p:nvSpPr>
        <p:spPr bwMode="auto">
          <a:xfrm>
            <a:off x="6162796" y="2875856"/>
            <a:ext cx="1609604" cy="518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Dates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Since last backup</a:t>
            </a:r>
            <a:endParaRPr kumimoji="0" lang="en-GB" sz="11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66E3FB-57A5-4423-AC74-FA7ECE3AC1AD}"/>
              </a:ext>
            </a:extLst>
          </p:cNvPr>
          <p:cNvSpPr/>
          <p:nvPr/>
        </p:nvSpPr>
        <p:spPr bwMode="auto">
          <a:xfrm>
            <a:off x="6163674" y="3497836"/>
            <a:ext cx="1609604" cy="518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User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rgbClr val="001C3D"/>
                </a:solidFill>
                <a:latin typeface="Verdana" pitchFamily="34" charset="0"/>
              </a:rPr>
              <a:t>User of each file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385923-2B66-43F2-AF6D-DDC19BDED571}"/>
              </a:ext>
            </a:extLst>
          </p:cNvPr>
          <p:cNvGrpSpPr/>
          <p:nvPr/>
        </p:nvGrpSpPr>
        <p:grpSpPr>
          <a:xfrm>
            <a:off x="4891465" y="707062"/>
            <a:ext cx="2681091" cy="1167940"/>
            <a:chOff x="656469" y="1935480"/>
            <a:chExt cx="2681091" cy="1167940"/>
          </a:xfrm>
        </p:grpSpPr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4155AD19-769A-4FE5-BA77-23A3B9430E82}"/>
                </a:ext>
              </a:extLst>
            </p:cNvPr>
            <p:cNvSpPr/>
            <p:nvPr/>
          </p:nvSpPr>
          <p:spPr bwMode="auto">
            <a:xfrm>
              <a:off x="656469" y="1935480"/>
              <a:ext cx="2681091" cy="322121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422525" algn="r"/>
                </a:tabLst>
              </a:pPr>
              <a:r>
                <a:rPr kumimoji="0" lang="en-GB" sz="16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General Features	#2</a:t>
              </a:r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CFB8F191-33DF-4E86-8E7C-EFCC42FDCECA}"/>
                </a:ext>
              </a:extLst>
            </p:cNvPr>
            <p:cNvSpPr/>
            <p:nvPr/>
          </p:nvSpPr>
          <p:spPr bwMode="auto">
            <a:xfrm rot="10800000">
              <a:off x="656469" y="2257599"/>
              <a:ext cx="2681091" cy="845821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E19BB6-8B7D-4DAA-9069-A2208493CCA3}"/>
                </a:ext>
              </a:extLst>
            </p:cNvPr>
            <p:cNvSpPr txBox="1"/>
            <p:nvPr/>
          </p:nvSpPr>
          <p:spPr>
            <a:xfrm>
              <a:off x="1195916" y="2267299"/>
              <a:ext cx="1572866" cy="69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b="0" i="0" u="none" strike="noStrike" baseline="0" dirty="0">
                  <a:latin typeface="+mn-lt"/>
                </a:rPr>
                <a:t>Amount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+mn-lt"/>
                </a:rPr>
                <a:t>Amount delta</a:t>
              </a:r>
              <a:endParaRPr lang="en-GB" sz="1400" b="0" i="0" u="none" strike="noStrike" baseline="0" dirty="0">
                <a:latin typeface="+mn-lt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FF57AA-96EE-467C-B7F1-92240AD11A96}"/>
              </a:ext>
            </a:extLst>
          </p:cNvPr>
          <p:cNvCxnSpPr>
            <a:cxnSpLocks/>
            <a:stCxn id="4" idx="3"/>
            <a:endCxn id="42" idx="3"/>
          </p:cNvCxnSpPr>
          <p:nvPr/>
        </p:nvCxnSpPr>
        <p:spPr bwMode="auto">
          <a:xfrm flipH="1" flipV="1">
            <a:off x="6232010" y="1875002"/>
            <a:ext cx="2" cy="569976"/>
          </a:xfrm>
          <a:prstGeom prst="straightConnector1">
            <a:avLst/>
          </a:prstGeom>
          <a:ln>
            <a:solidFill>
              <a:srgbClr val="9CAA9B"/>
            </a:solidFill>
            <a:headEnd type="none" w="med" len="med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D5BA331-D0DF-4EC8-9E79-D8C7AC15441F}"/>
              </a:ext>
            </a:extLst>
          </p:cNvPr>
          <p:cNvCxnSpPr>
            <a:cxnSpLocks/>
            <a:stCxn id="37" idx="1"/>
            <a:endCxn id="13" idx="2"/>
          </p:cNvCxnSpPr>
          <p:nvPr/>
        </p:nvCxnSpPr>
        <p:spPr bwMode="auto">
          <a:xfrm rot="10800000" flipV="1">
            <a:off x="3552146" y="3124201"/>
            <a:ext cx="1138207" cy="1708953"/>
          </a:xfrm>
          <a:prstGeom prst="bentConnector3">
            <a:avLst>
              <a:gd name="adj1" fmla="val 55356"/>
            </a:avLst>
          </a:prstGeom>
          <a:ln w="38100">
            <a:solidFill>
              <a:srgbClr val="BCA995"/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2A2BD9E-EF6E-43A2-9909-BE954BB9069C}"/>
              </a:ext>
            </a:extLst>
          </p:cNvPr>
          <p:cNvCxnSpPr>
            <a:cxnSpLocks/>
            <a:stCxn id="37" idx="1"/>
            <a:endCxn id="9" idx="2"/>
          </p:cNvCxnSpPr>
          <p:nvPr/>
        </p:nvCxnSpPr>
        <p:spPr bwMode="auto">
          <a:xfrm rot="10800000">
            <a:off x="3411462" y="2299510"/>
            <a:ext cx="1278890" cy="824692"/>
          </a:xfrm>
          <a:prstGeom prst="bentConnector3">
            <a:avLst>
              <a:gd name="adj1" fmla="val 50000"/>
            </a:avLst>
          </a:prstGeom>
          <a:ln w="38100">
            <a:solidFill>
              <a:srgbClr val="BCA995"/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DF2F9F0-5B63-4B13-8AD6-4C5FE51AFDE9}"/>
              </a:ext>
            </a:extLst>
          </p:cNvPr>
          <p:cNvCxnSpPr>
            <a:cxnSpLocks/>
            <a:stCxn id="36" idx="2"/>
            <a:endCxn id="24" idx="3"/>
          </p:cNvCxnSpPr>
          <p:nvPr/>
        </p:nvCxnSpPr>
        <p:spPr bwMode="auto">
          <a:xfrm rot="16200000" flipH="1">
            <a:off x="5242768" y="4143437"/>
            <a:ext cx="754006" cy="453191"/>
          </a:xfrm>
          <a:prstGeom prst="bentConnector3">
            <a:avLst>
              <a:gd name="adj1" fmla="val 50000"/>
            </a:avLst>
          </a:prstGeom>
          <a:ln w="38100">
            <a:solidFill>
              <a:srgbClr val="A0AAB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19B5DE3-D471-4A0A-B2BB-E824A94204BD}"/>
              </a:ext>
            </a:extLst>
          </p:cNvPr>
          <p:cNvCxnSpPr>
            <a:cxnSpLocks/>
            <a:stCxn id="39" idx="2"/>
            <a:endCxn id="20" idx="3"/>
          </p:cNvCxnSpPr>
          <p:nvPr/>
        </p:nvCxnSpPr>
        <p:spPr bwMode="auto">
          <a:xfrm rot="16200000" flipH="1">
            <a:off x="7861744" y="3123031"/>
            <a:ext cx="626362" cy="2412898"/>
          </a:xfrm>
          <a:prstGeom prst="bentConnector3">
            <a:avLst>
              <a:gd name="adj1" fmla="val 50000"/>
            </a:avLst>
          </a:prstGeom>
          <a:ln w="38100">
            <a:solidFill>
              <a:srgbClr val="BCB29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9A0E95F-E000-4F98-B5AF-7B8CFAF6C08F}"/>
              </a:ext>
            </a:extLst>
          </p:cNvPr>
          <p:cNvCxnSpPr>
            <a:cxnSpLocks/>
            <a:stCxn id="38" idx="3"/>
            <a:endCxn id="17" idx="0"/>
          </p:cNvCxnSpPr>
          <p:nvPr/>
        </p:nvCxnSpPr>
        <p:spPr bwMode="auto">
          <a:xfrm flipV="1">
            <a:off x="7772400" y="2570300"/>
            <a:ext cx="773036" cy="564788"/>
          </a:xfrm>
          <a:prstGeom prst="bentConnector3">
            <a:avLst>
              <a:gd name="adj1" fmla="val 50000"/>
            </a:avLst>
          </a:prstGeom>
          <a:ln w="38100">
            <a:solidFill>
              <a:srgbClr val="A59CAA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78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3D3B-9528-43F2-AF09-B997CEE6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D3FB-C9FF-4715-8574-720A2F2AC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16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22E-57B4-4658-839B-54C31BB6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Model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452EBCBB-7870-4694-9150-856B687A9E8D}"/>
              </a:ext>
            </a:extLst>
          </p:cNvPr>
          <p:cNvGrpSpPr/>
          <p:nvPr/>
        </p:nvGrpSpPr>
        <p:grpSpPr>
          <a:xfrm>
            <a:off x="5910824" y="1912620"/>
            <a:ext cx="2438400" cy="1920240"/>
            <a:chOff x="899160" y="1935480"/>
            <a:chExt cx="2438400" cy="1920240"/>
          </a:xfrm>
        </p:grpSpPr>
        <p:sp>
          <p:nvSpPr>
            <p:cNvPr id="713" name="Rectangle: Top Corners Rounded 712">
              <a:extLst>
                <a:ext uri="{FF2B5EF4-FFF2-40B4-BE49-F238E27FC236}">
                  <a16:creationId xmlns:a16="http://schemas.microsoft.com/office/drawing/2014/main" id="{23F0CF87-994F-4521-9598-EFDF240896F6}"/>
                </a:ext>
              </a:extLst>
            </p:cNvPr>
            <p:cNvSpPr/>
            <p:nvPr/>
          </p:nvSpPr>
          <p:spPr bwMode="auto">
            <a:xfrm>
              <a:off x="899160" y="1935480"/>
              <a:ext cx="2438400" cy="411480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File Server</a:t>
              </a:r>
            </a:p>
          </p:txBody>
        </p:sp>
        <p:sp>
          <p:nvSpPr>
            <p:cNvPr id="714" name="Rectangle: Top Corners Rounded 713">
              <a:extLst>
                <a:ext uri="{FF2B5EF4-FFF2-40B4-BE49-F238E27FC236}">
                  <a16:creationId xmlns:a16="http://schemas.microsoft.com/office/drawing/2014/main" id="{3669ED25-C4E8-41B7-9BE4-2F621064EB33}"/>
                </a:ext>
              </a:extLst>
            </p:cNvPr>
            <p:cNvSpPr/>
            <p:nvPr/>
          </p:nvSpPr>
          <p:spPr bwMode="auto">
            <a:xfrm rot="10800000">
              <a:off x="899160" y="2346960"/>
              <a:ext cx="2438400" cy="1508760"/>
            </a:xfrm>
            <a:prstGeom prst="round2SameRect">
              <a:avLst>
                <a:gd name="adj1" fmla="val 4546"/>
                <a:gd name="adj2" fmla="val 0"/>
              </a:avLst>
            </a:prstGeom>
            <a:ln>
              <a:solidFill>
                <a:srgbClr val="9CAA9B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1DD6A81A-4C18-476D-AC40-623C3F180740}"/>
                </a:ext>
              </a:extLst>
            </p:cNvPr>
            <p:cNvSpPr txBox="1"/>
            <p:nvPr/>
          </p:nvSpPr>
          <p:spPr>
            <a:xfrm>
              <a:off x="1100291" y="2436318"/>
              <a:ext cx="2036135" cy="1330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_id: UUID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connection_data</a:t>
              </a:r>
              <a:r>
                <a:rPr lang="en-GB" sz="1100" b="0" i="0" u="none" strike="noStrike" baseline="0" dirty="0">
                  <a:latin typeface="ArialMT"/>
                </a:rPr>
                <a:t>: Object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backup_schedule</a:t>
              </a:r>
              <a:r>
                <a:rPr lang="en-GB" sz="1100" b="0" i="0" u="none" strike="noStrike" baseline="0" dirty="0">
                  <a:latin typeface="ArialMT"/>
                </a:rPr>
                <a:t>: Number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name: String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responsible: E-Mail</a:t>
              </a:r>
              <a:endParaRPr lang="en-GB" sz="1800" dirty="0"/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79C6812E-5FDE-458D-93AB-4BB9D61C9F93}"/>
              </a:ext>
            </a:extLst>
          </p:cNvPr>
          <p:cNvGrpSpPr/>
          <p:nvPr/>
        </p:nvGrpSpPr>
        <p:grpSpPr>
          <a:xfrm>
            <a:off x="8778237" y="1912620"/>
            <a:ext cx="2609166" cy="3730088"/>
            <a:chOff x="899157" y="1935480"/>
            <a:chExt cx="2609166" cy="3730088"/>
          </a:xfrm>
        </p:grpSpPr>
        <p:sp>
          <p:nvSpPr>
            <p:cNvPr id="719" name="Rectangle: Top Corners Rounded 718">
              <a:extLst>
                <a:ext uri="{FF2B5EF4-FFF2-40B4-BE49-F238E27FC236}">
                  <a16:creationId xmlns:a16="http://schemas.microsoft.com/office/drawing/2014/main" id="{324E3916-FF68-4F89-AC08-BC8119C801E1}"/>
                </a:ext>
              </a:extLst>
            </p:cNvPr>
            <p:cNvSpPr/>
            <p:nvPr/>
          </p:nvSpPr>
          <p:spPr bwMode="auto">
            <a:xfrm>
              <a:off x="899160" y="1935480"/>
              <a:ext cx="2609162" cy="411480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File Server Model</a:t>
              </a:r>
            </a:p>
          </p:txBody>
        </p:sp>
        <p:sp>
          <p:nvSpPr>
            <p:cNvPr id="720" name="Rectangle: Top Corners Rounded 719">
              <a:extLst>
                <a:ext uri="{FF2B5EF4-FFF2-40B4-BE49-F238E27FC236}">
                  <a16:creationId xmlns:a16="http://schemas.microsoft.com/office/drawing/2014/main" id="{30747D38-08AF-429E-AE3B-B3B5DB566CB1}"/>
                </a:ext>
              </a:extLst>
            </p:cNvPr>
            <p:cNvSpPr/>
            <p:nvPr/>
          </p:nvSpPr>
          <p:spPr bwMode="auto">
            <a:xfrm rot="10800000">
              <a:off x="899157" y="2346960"/>
              <a:ext cx="2609163" cy="3318608"/>
            </a:xfrm>
            <a:prstGeom prst="round2SameRect">
              <a:avLst>
                <a:gd name="adj1" fmla="val 4546"/>
                <a:gd name="adj2" fmla="val 0"/>
              </a:avLst>
            </a:prstGeom>
            <a:ln>
              <a:solidFill>
                <a:srgbClr val="BCA995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0FFD82BF-AF07-4197-868C-06FAB9CDD5B0}"/>
                </a:ext>
              </a:extLst>
            </p:cNvPr>
            <p:cNvSpPr txBox="1"/>
            <p:nvPr/>
          </p:nvSpPr>
          <p:spPr>
            <a:xfrm>
              <a:off x="1100291" y="2436318"/>
              <a:ext cx="2408032" cy="297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_id: UUID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file_server_id</a:t>
              </a:r>
              <a:r>
                <a:rPr lang="en-GB" sz="1100" b="0" i="0" u="none" strike="noStrike" baseline="0" dirty="0">
                  <a:latin typeface="ArialMT"/>
                </a:rPr>
                <a:t>: UUID</a:t>
              </a:r>
              <a:br>
                <a:rPr lang="en-GB" sz="1100" b="0" i="0" u="none" strike="noStrike" baseline="0" dirty="0">
                  <a:latin typeface="ArialMT"/>
                </a:rPr>
              </a:br>
              <a:endParaRPr lang="en-GB" sz="1100" b="0" i="0" u="none" strike="noStrike" baseline="0" dirty="0">
                <a:latin typeface="ArialM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path_ocsvm</a:t>
              </a:r>
              <a:r>
                <a:rPr lang="en-GB" sz="1100" b="0" i="0" u="none" strike="noStrike" baseline="0" dirty="0">
                  <a:latin typeface="ArialMT"/>
                </a:rPr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svm</a:t>
              </a:r>
              <a:r>
                <a:rPr lang="en-GB" sz="1100" b="0" i="0" u="none" strike="noStrike" baseline="0" dirty="0">
                  <a:latin typeface="ArialMT"/>
                </a:rPr>
                <a:t>: Binary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scalar: Binary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gram_matrix</a:t>
              </a:r>
              <a:r>
                <a:rPr lang="en-GB" sz="1100" b="0" i="0" u="none" strike="noStrike" baseline="0" dirty="0">
                  <a:latin typeface="ArialMT"/>
                </a:rPr>
                <a:t>: Binary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vocabulary: List of strings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decision_values</a:t>
              </a:r>
              <a:r>
                <a:rPr lang="en-GB" sz="1100" b="0" i="0" u="none" strike="noStrike" baseline="0" dirty="0">
                  <a:latin typeface="ArialMT"/>
                </a:rPr>
                <a:t>: </a:t>
              </a:r>
              <a:r>
                <a:rPr lang="en-GB" sz="1100" b="0" i="0" u="none" strike="noStrike" baseline="0" dirty="0" err="1">
                  <a:latin typeface="ArialMT"/>
                </a:rPr>
                <a:t>Dict</a:t>
              </a:r>
              <a:br>
                <a:rPr lang="en-GB" sz="1100" b="0" i="0" u="none" strike="noStrike" baseline="0" dirty="0">
                  <a:latin typeface="ArialMT"/>
                </a:rPr>
              </a:br>
              <a:endParaRPr lang="en-GB" sz="1100" b="0" i="0" u="none" strike="noStrike" baseline="0" dirty="0">
                <a:latin typeface="ArialM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metadata_model</a:t>
              </a:r>
              <a:r>
                <a:rPr lang="en-GB" sz="1100" b="0" i="0" u="none" strike="noStrike" baseline="0" dirty="0">
                  <a:latin typeface="ArialMT"/>
                </a:rPr>
                <a:t>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model: Binary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feature_scalars</a:t>
              </a:r>
              <a:r>
                <a:rPr lang="en-GB" sz="1100" b="0" i="0" u="none" strike="noStrike" baseline="0" dirty="0">
                  <a:latin typeface="ArialMT"/>
                </a:rPr>
                <a:t>: Binary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trained_features</a:t>
              </a:r>
              <a:r>
                <a:rPr lang="en-GB" sz="1100" b="0" i="0" u="none" strike="noStrike" baseline="0" dirty="0">
                  <a:latin typeface="ArialMT"/>
                </a:rPr>
                <a:t>: List of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>
                  <a:latin typeface="ArialMT"/>
                </a:rPr>
                <a:t>Features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decision_values</a:t>
              </a:r>
              <a:r>
                <a:rPr lang="en-GB" sz="1100" b="0" i="0" u="none" strike="noStrike" baseline="0" dirty="0">
                  <a:latin typeface="ArialMT"/>
                </a:rPr>
                <a:t>: </a:t>
              </a:r>
              <a:r>
                <a:rPr lang="en-GB" sz="1100" b="0" i="0" u="none" strike="noStrike" baseline="0" dirty="0" err="1">
                  <a:latin typeface="ArialMT"/>
                </a:rPr>
                <a:t>Dict</a:t>
              </a:r>
              <a:endParaRPr lang="en-GB" sz="1100" b="0" i="0" u="none" strike="noStrike" baseline="0" dirty="0">
                <a:latin typeface="ArialMT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b="0" i="0" u="none" strike="noStrike" baseline="0" dirty="0" err="1">
                  <a:latin typeface="ArialMT"/>
                </a:rPr>
                <a:t>file_database</a:t>
              </a:r>
              <a:r>
                <a:rPr lang="en-GB" sz="1100" b="0" i="0" u="none" strike="noStrike" baseline="0" dirty="0">
                  <a:latin typeface="ArialMT"/>
                </a:rPr>
                <a:t>: String</a:t>
              </a:r>
              <a:endParaRPr lang="en-GB" sz="1800" dirty="0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3D21B7C5-FFAD-41A3-9C5B-29F8B883A1F9}"/>
              </a:ext>
            </a:extLst>
          </p:cNvPr>
          <p:cNvGrpSpPr/>
          <p:nvPr/>
        </p:nvGrpSpPr>
        <p:grpSpPr>
          <a:xfrm>
            <a:off x="2852450" y="1912620"/>
            <a:ext cx="2609163" cy="3608292"/>
            <a:chOff x="538347" y="1935480"/>
            <a:chExt cx="2609163" cy="3608292"/>
          </a:xfrm>
        </p:grpSpPr>
        <p:sp>
          <p:nvSpPr>
            <p:cNvPr id="723" name="Rectangle: Top Corners Rounded 722">
              <a:extLst>
                <a:ext uri="{FF2B5EF4-FFF2-40B4-BE49-F238E27FC236}">
                  <a16:creationId xmlns:a16="http://schemas.microsoft.com/office/drawing/2014/main" id="{3B68245F-3558-41E1-92A3-D87557C1DE72}"/>
                </a:ext>
              </a:extLst>
            </p:cNvPr>
            <p:cNvSpPr/>
            <p:nvPr/>
          </p:nvSpPr>
          <p:spPr bwMode="auto">
            <a:xfrm>
              <a:off x="538348" y="1935480"/>
              <a:ext cx="2609162" cy="411480"/>
            </a:xfrm>
            <a:prstGeom prst="round2SameRect">
              <a:avLst/>
            </a:prstGeom>
            <a:ln>
              <a:solidFill>
                <a:srgbClr val="A0AAB9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Backup Metadata</a:t>
              </a:r>
            </a:p>
          </p:txBody>
        </p:sp>
        <p:sp>
          <p:nvSpPr>
            <p:cNvPr id="724" name="Rectangle: Top Corners Rounded 723">
              <a:extLst>
                <a:ext uri="{FF2B5EF4-FFF2-40B4-BE49-F238E27FC236}">
                  <a16:creationId xmlns:a16="http://schemas.microsoft.com/office/drawing/2014/main" id="{4A8E655F-3A92-43BE-AF83-01ABC0D9DED8}"/>
                </a:ext>
              </a:extLst>
            </p:cNvPr>
            <p:cNvSpPr/>
            <p:nvPr/>
          </p:nvSpPr>
          <p:spPr bwMode="auto">
            <a:xfrm rot="10800000">
              <a:off x="538347" y="2346960"/>
              <a:ext cx="2609162" cy="3196812"/>
            </a:xfrm>
            <a:prstGeom prst="round2SameRect">
              <a:avLst>
                <a:gd name="adj1" fmla="val 4546"/>
                <a:gd name="adj2" fmla="val 0"/>
              </a:avLst>
            </a:prstGeom>
            <a:ln>
              <a:solidFill>
                <a:srgbClr val="A0AAB9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C9350069-2DCC-4734-A91E-44FDF880557F}"/>
                </a:ext>
              </a:extLst>
            </p:cNvPr>
            <p:cNvSpPr txBox="1"/>
            <p:nvPr/>
          </p:nvSpPr>
          <p:spPr>
            <a:xfrm>
              <a:off x="687604" y="2421078"/>
              <a:ext cx="2307042" cy="310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_id: UUID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file_server_id</a:t>
              </a:r>
              <a:r>
                <a:rPr lang="en-US" sz="1100" b="0" i="0" u="none" strike="noStrike" baseline="0" dirty="0">
                  <a:latin typeface="ArialMT"/>
                </a:rPr>
                <a:t>: UUID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backup_date</a:t>
              </a:r>
              <a:r>
                <a:rPr lang="en-US" sz="1100" b="0" i="0" u="none" strike="noStrike" baseline="0" dirty="0">
                  <a:latin typeface="ArialMT"/>
                </a:rPr>
                <a:t>: Number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predictions: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meta_data_model</a:t>
              </a:r>
              <a:r>
                <a:rPr lang="en-US" sz="1100" b="0" i="0" u="none" strike="noStrike" baseline="0" dirty="0">
                  <a:latin typeface="ArialMT"/>
                </a:rPr>
                <a:t>: </a:t>
              </a:r>
              <a:r>
                <a:rPr lang="en-US" sz="1100" b="0" i="0" u="none" strike="noStrike" baseline="0" dirty="0" err="1">
                  <a:latin typeface="ArialMT"/>
                </a:rPr>
                <a:t>Dict</a:t>
              </a:r>
              <a:r>
                <a:rPr lang="en-US" sz="1100" b="0" i="0" u="none" strike="noStrike" baseline="0" dirty="0">
                  <a:latin typeface="ArialMT"/>
                </a:rPr>
                <a:t>,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path_ocsvm</a:t>
              </a:r>
              <a:r>
                <a:rPr lang="en-US" sz="1100" b="0" i="0" u="none" strike="noStrike" baseline="0" dirty="0">
                  <a:latin typeface="ArialMT"/>
                </a:rPr>
                <a:t>: </a:t>
              </a:r>
              <a:r>
                <a:rPr lang="en-US" sz="1100" b="0" i="0" u="none" strike="noStrike" baseline="0" dirty="0" err="1">
                  <a:latin typeface="ArialMT"/>
                </a:rPr>
                <a:t>Dict</a:t>
              </a:r>
              <a:endParaRPr lang="en-US" sz="1100" b="0" i="0" u="none" strike="noStrike" baseline="0" dirty="0">
                <a:latin typeface="ArialMT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features: Object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action_data</a:t>
              </a:r>
              <a:r>
                <a:rPr lang="en-US" sz="1100" b="0" i="0" u="none" strike="noStrike" baseline="0" dirty="0">
                  <a:latin typeface="ArialMT"/>
                </a:rPr>
                <a:t>: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read: Number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deleated</a:t>
              </a:r>
              <a:r>
                <a:rPr lang="en-US" sz="1100" b="0" i="0" u="none" strike="noStrike" baseline="0" dirty="0">
                  <a:latin typeface="ArialMT"/>
                </a:rPr>
                <a:t>: Number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added: Number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modified: Number</a:t>
              </a:r>
              <a:endParaRPr lang="en-GB" sz="1800" dirty="0"/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6EB2CE47-47BD-4F5E-B0BD-B9BAC9A4A8A9}"/>
              </a:ext>
            </a:extLst>
          </p:cNvPr>
          <p:cNvGrpSpPr/>
          <p:nvPr/>
        </p:nvGrpSpPr>
        <p:grpSpPr>
          <a:xfrm>
            <a:off x="437280" y="1912620"/>
            <a:ext cx="1965960" cy="1424940"/>
            <a:chOff x="899160" y="1935480"/>
            <a:chExt cx="1965960" cy="1424940"/>
          </a:xfrm>
        </p:grpSpPr>
        <p:sp>
          <p:nvSpPr>
            <p:cNvPr id="728" name="Rectangle: Top Corners Rounded 727">
              <a:extLst>
                <a:ext uri="{FF2B5EF4-FFF2-40B4-BE49-F238E27FC236}">
                  <a16:creationId xmlns:a16="http://schemas.microsoft.com/office/drawing/2014/main" id="{723A343C-6632-4B6C-8668-0B02D2B83708}"/>
                </a:ext>
              </a:extLst>
            </p:cNvPr>
            <p:cNvSpPr/>
            <p:nvPr/>
          </p:nvSpPr>
          <p:spPr bwMode="auto">
            <a:xfrm>
              <a:off x="899160" y="1935480"/>
              <a:ext cx="1965960" cy="411480"/>
            </a:xfrm>
            <a:prstGeom prst="round2Same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i="0" u="none" strike="noStrike" cap="none" normalizeH="0" baseline="0" dirty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Backup Metadata </a:t>
              </a:r>
              <a:r>
                <a:rPr kumimoji="0" lang="en-GB" sz="1400" i="0" u="none" strike="noStrike" cap="none" normalizeH="0" baseline="0" dirty="0" err="1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rPr>
                <a:t>Filetree</a:t>
              </a:r>
              <a:endParaRPr kumimoji="0" lang="en-GB" sz="140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29" name="Rectangle: Top Corners Rounded 728">
              <a:extLst>
                <a:ext uri="{FF2B5EF4-FFF2-40B4-BE49-F238E27FC236}">
                  <a16:creationId xmlns:a16="http://schemas.microsoft.com/office/drawing/2014/main" id="{78FC201F-C28A-483F-B0AF-8903CF4980FD}"/>
                </a:ext>
              </a:extLst>
            </p:cNvPr>
            <p:cNvSpPr/>
            <p:nvPr/>
          </p:nvSpPr>
          <p:spPr bwMode="auto">
            <a:xfrm rot="10800000">
              <a:off x="899160" y="2346960"/>
              <a:ext cx="1965960" cy="1013460"/>
            </a:xfrm>
            <a:prstGeom prst="round2SameRect">
              <a:avLst>
                <a:gd name="adj1" fmla="val 4546"/>
                <a:gd name="adj2" fmla="val 0"/>
              </a:avLst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99F0F095-1DE6-42A5-AA59-8CC566926AC2}"/>
                </a:ext>
              </a:extLst>
            </p:cNvPr>
            <p:cNvSpPr txBox="1"/>
            <p:nvPr/>
          </p:nvSpPr>
          <p:spPr>
            <a:xfrm>
              <a:off x="1046951" y="2436318"/>
              <a:ext cx="1667444" cy="82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>
                  <a:latin typeface="ArialMT"/>
                </a:rPr>
                <a:t>_id: UUID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backup_metadata_id</a:t>
              </a:r>
              <a:endParaRPr lang="en-US" sz="1100" b="0" i="0" u="none" strike="noStrike" baseline="0" dirty="0">
                <a:latin typeface="ArialMT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0" i="0" u="none" strike="noStrike" baseline="0" dirty="0" err="1">
                  <a:latin typeface="ArialMT"/>
                </a:rPr>
                <a:t>filetree</a:t>
              </a:r>
              <a:r>
                <a:rPr lang="en-US" sz="1100" b="0" i="0" u="none" strike="noStrike" baseline="0" dirty="0">
                  <a:latin typeface="ArialMT"/>
                </a:rPr>
                <a:t>: name</a:t>
              </a:r>
              <a:endParaRPr lang="en-GB" sz="1800" dirty="0"/>
            </a:p>
          </p:txBody>
        </p:sp>
      </p:grp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3E874F98-5A23-4B86-8749-D836A52FE8F3}"/>
              </a:ext>
            </a:extLst>
          </p:cNvPr>
          <p:cNvCxnSpPr>
            <a:stCxn id="729" idx="2"/>
          </p:cNvCxnSpPr>
          <p:nvPr/>
        </p:nvCxnSpPr>
        <p:spPr bwMode="auto">
          <a:xfrm flipV="1">
            <a:off x="2403240" y="2824564"/>
            <a:ext cx="44920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3" name="Straight Arrow Connector 732">
            <a:extLst>
              <a:ext uri="{FF2B5EF4-FFF2-40B4-BE49-F238E27FC236}">
                <a16:creationId xmlns:a16="http://schemas.microsoft.com/office/drawing/2014/main" id="{BFF499A1-B79A-4A5F-939A-EB6BD7B1F4D7}"/>
              </a:ext>
            </a:extLst>
          </p:cNvPr>
          <p:cNvCxnSpPr/>
          <p:nvPr/>
        </p:nvCxnSpPr>
        <p:spPr bwMode="auto">
          <a:xfrm flipV="1">
            <a:off x="5461614" y="2824564"/>
            <a:ext cx="44920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2D67DA35-AA0B-4F41-95E8-1E0C39DD0958}"/>
              </a:ext>
            </a:extLst>
          </p:cNvPr>
          <p:cNvCxnSpPr/>
          <p:nvPr/>
        </p:nvCxnSpPr>
        <p:spPr bwMode="auto">
          <a:xfrm flipV="1">
            <a:off x="8349224" y="2860208"/>
            <a:ext cx="44920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6631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17089B-CA80-49A4-AE35-7F9363210D6F}"/>
              </a:ext>
            </a:extLst>
          </p:cNvPr>
          <p:cNvSpPr/>
          <p:nvPr/>
        </p:nvSpPr>
        <p:spPr bwMode="auto">
          <a:xfrm>
            <a:off x="406400" y="1569720"/>
            <a:ext cx="10962640" cy="4373880"/>
          </a:xfrm>
          <a:prstGeom prst="roundRect">
            <a:avLst>
              <a:gd name="adj" fmla="val 3096"/>
            </a:avLst>
          </a:prstGeom>
          <a:solidFill>
            <a:srgbClr val="F5F5F5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44884-EC07-4B4D-BCF4-F8C1F8EF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/ Integration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F05683-957C-4C91-99F7-DC71338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76400"/>
            <a:ext cx="1681161" cy="4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66479-158C-4067-9596-5AA97E93911A}"/>
              </a:ext>
            </a:extLst>
          </p:cNvPr>
          <p:cNvSpPr txBox="1"/>
          <p:nvPr/>
        </p:nvSpPr>
        <p:spPr>
          <a:xfrm>
            <a:off x="4332646" y="1673759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0" u="none" strike="noStrike" baseline="0" dirty="0">
                <a:latin typeface="Arial-BoldMT"/>
              </a:rPr>
              <a:t>Server Environment</a:t>
            </a:r>
            <a:endParaRPr lang="en-GB" sz="40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54A52D-512D-4202-866D-C9020AB8B3F1}"/>
              </a:ext>
            </a:extLst>
          </p:cNvPr>
          <p:cNvGrpSpPr/>
          <p:nvPr/>
        </p:nvGrpSpPr>
        <p:grpSpPr>
          <a:xfrm>
            <a:off x="612676" y="2331721"/>
            <a:ext cx="5471370" cy="3488778"/>
            <a:chOff x="612676" y="2331721"/>
            <a:chExt cx="5471370" cy="348877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32D8D7E-17FB-4EAC-82EF-98260C5D2C17}"/>
                </a:ext>
              </a:extLst>
            </p:cNvPr>
            <p:cNvSpPr/>
            <p:nvPr/>
          </p:nvSpPr>
          <p:spPr bwMode="auto">
            <a:xfrm>
              <a:off x="612676" y="2331721"/>
              <a:ext cx="5471370" cy="3488778"/>
            </a:xfrm>
            <a:prstGeom prst="roundRect">
              <a:avLst>
                <a:gd name="adj" fmla="val 574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EA58C0B-F58F-420D-91CA-6F499A3D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806" y="2552520"/>
              <a:ext cx="1421280" cy="36612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7AA63A-5717-4C23-A98E-B4A353B15140}"/>
                </a:ext>
              </a:extLst>
            </p:cNvPr>
            <p:cNvSpPr txBox="1"/>
            <p:nvPr/>
          </p:nvSpPr>
          <p:spPr>
            <a:xfrm>
              <a:off x="2820447" y="2540976"/>
              <a:ext cx="116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0" u="none" strike="noStrike" baseline="0" dirty="0">
                  <a:latin typeface="Arial-BoldMT"/>
                </a:rPr>
                <a:t>ML-Tool</a:t>
              </a:r>
              <a:endParaRPr lang="en-GB" sz="3600" dirty="0"/>
            </a:p>
          </p:txBody>
        </p:sp>
      </p:grpSp>
      <p:grpSp>
        <p:nvGrpSpPr>
          <p:cNvPr id="3127" name="Group 3126">
            <a:extLst>
              <a:ext uri="{FF2B5EF4-FFF2-40B4-BE49-F238E27FC236}">
                <a16:creationId xmlns:a16="http://schemas.microsoft.com/office/drawing/2014/main" id="{C5D7FBAE-D5F1-43A0-99F5-E624A2C46FD0}"/>
              </a:ext>
            </a:extLst>
          </p:cNvPr>
          <p:cNvGrpSpPr/>
          <p:nvPr/>
        </p:nvGrpSpPr>
        <p:grpSpPr>
          <a:xfrm>
            <a:off x="7327029" y="2328180"/>
            <a:ext cx="3078549" cy="1401275"/>
            <a:chOff x="7343809" y="2338786"/>
            <a:chExt cx="3078549" cy="140127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8FCE0EA-913E-4547-A65A-C40CEFDC3978}"/>
                </a:ext>
              </a:extLst>
            </p:cNvPr>
            <p:cNvSpPr/>
            <p:nvPr/>
          </p:nvSpPr>
          <p:spPr bwMode="auto">
            <a:xfrm>
              <a:off x="7343809" y="2338786"/>
              <a:ext cx="3078549" cy="1401275"/>
            </a:xfrm>
            <a:prstGeom prst="roundRect">
              <a:avLst>
                <a:gd name="adj" fmla="val 851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7B14CA-FFB1-4A19-B534-FEE0FD833797}"/>
                </a:ext>
              </a:extLst>
            </p:cNvPr>
            <p:cNvGrpSpPr/>
            <p:nvPr/>
          </p:nvGrpSpPr>
          <p:grpSpPr>
            <a:xfrm>
              <a:off x="7376770" y="2777272"/>
              <a:ext cx="3015834" cy="867328"/>
              <a:chOff x="7569072" y="2736744"/>
              <a:chExt cx="3015834" cy="8673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F090E0-EA00-41A1-A503-E28F45E66C7C}"/>
                  </a:ext>
                </a:extLst>
              </p:cNvPr>
              <p:cNvGrpSpPr/>
              <p:nvPr/>
            </p:nvGrpSpPr>
            <p:grpSpPr>
              <a:xfrm>
                <a:off x="7569072" y="2736744"/>
                <a:ext cx="965264" cy="867328"/>
                <a:chOff x="7172832" y="2295392"/>
                <a:chExt cx="965264" cy="867328"/>
              </a:xfrm>
            </p:grpSpPr>
            <p:pic>
              <p:nvPicPr>
                <p:cNvPr id="13" name="Graphic 12" descr="Server outline">
                  <a:extLst>
                    <a:ext uri="{FF2B5EF4-FFF2-40B4-BE49-F238E27FC236}">
                      <a16:creationId xmlns:a16="http://schemas.microsoft.com/office/drawing/2014/main" id="{0EA98F53-0916-4C55-89FC-465B48608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b="12049"/>
                <a:stretch/>
              </p:blipFill>
              <p:spPr>
                <a:xfrm>
                  <a:off x="7295473" y="2484124"/>
                  <a:ext cx="771567" cy="67859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44D708-B7A9-4C78-BDC0-656C2ED6189A}"/>
                    </a:ext>
                  </a:extLst>
                </p:cNvPr>
                <p:cNvSpPr txBox="1"/>
                <p:nvPr/>
              </p:nvSpPr>
              <p:spPr>
                <a:xfrm>
                  <a:off x="7172832" y="2295392"/>
                  <a:ext cx="9652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b="1" i="0" u="none" strike="noStrike" baseline="0" dirty="0">
                      <a:latin typeface="Avenir Next LT Pro Light" panose="020B0604020202020204" pitchFamily="34" charset="0"/>
                    </a:rPr>
                    <a:t>Fileserver</a:t>
                  </a:r>
                  <a:endParaRPr lang="en-GB" sz="2400" dirty="0">
                    <a:latin typeface="Avenir Next LT Pro Light" panose="020B0604020202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180ACD5-8CCD-4D72-9ED2-02FC0CBE463C}"/>
                  </a:ext>
                </a:extLst>
              </p:cNvPr>
              <p:cNvGrpSpPr/>
              <p:nvPr/>
            </p:nvGrpSpPr>
            <p:grpSpPr>
              <a:xfrm>
                <a:off x="8652023" y="2740930"/>
                <a:ext cx="965264" cy="863142"/>
                <a:chOff x="7219463" y="2299578"/>
                <a:chExt cx="965264" cy="863142"/>
              </a:xfrm>
            </p:grpSpPr>
            <p:pic>
              <p:nvPicPr>
                <p:cNvPr id="21" name="Graphic 20" descr="Server outline">
                  <a:extLst>
                    <a:ext uri="{FF2B5EF4-FFF2-40B4-BE49-F238E27FC236}">
                      <a16:creationId xmlns:a16="http://schemas.microsoft.com/office/drawing/2014/main" id="{5CB9B784-8C3D-4CCE-8343-B3CEDD3B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b="12049"/>
                <a:stretch/>
              </p:blipFill>
              <p:spPr>
                <a:xfrm>
                  <a:off x="7295473" y="2484124"/>
                  <a:ext cx="771567" cy="678596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ADF4A2A-AD36-4181-8852-F686F2D0D7D6}"/>
                    </a:ext>
                  </a:extLst>
                </p:cNvPr>
                <p:cNvSpPr txBox="1"/>
                <p:nvPr/>
              </p:nvSpPr>
              <p:spPr>
                <a:xfrm>
                  <a:off x="7219463" y="2299578"/>
                  <a:ext cx="9652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b="1" i="0" u="none" strike="noStrike" baseline="0" dirty="0">
                      <a:latin typeface="Avenir Next LT Pro Light" panose="020B0604020202020204" pitchFamily="34" charset="0"/>
                    </a:rPr>
                    <a:t>Fileserver</a:t>
                  </a:r>
                  <a:endParaRPr lang="en-GB" sz="2400" dirty="0">
                    <a:latin typeface="Avenir Next LT Pro Light" panose="020B060402020202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659B882-0920-444D-BDAA-A7225E718C14}"/>
                  </a:ext>
                </a:extLst>
              </p:cNvPr>
              <p:cNvGrpSpPr/>
              <p:nvPr/>
            </p:nvGrpSpPr>
            <p:grpSpPr>
              <a:xfrm>
                <a:off x="9619642" y="2749808"/>
                <a:ext cx="965264" cy="854264"/>
                <a:chOff x="7226962" y="2308456"/>
                <a:chExt cx="965264" cy="854264"/>
              </a:xfrm>
            </p:grpSpPr>
            <p:pic>
              <p:nvPicPr>
                <p:cNvPr id="24" name="Graphic 23" descr="Server outline">
                  <a:extLst>
                    <a:ext uri="{FF2B5EF4-FFF2-40B4-BE49-F238E27FC236}">
                      <a16:creationId xmlns:a16="http://schemas.microsoft.com/office/drawing/2014/main" id="{095B6847-6079-4BA8-B1F8-09773DBBF9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b="12049"/>
                <a:stretch/>
              </p:blipFill>
              <p:spPr>
                <a:xfrm>
                  <a:off x="7295473" y="2484124"/>
                  <a:ext cx="771567" cy="678596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2F0AFBF-3229-4284-A55F-FE67E82917DE}"/>
                    </a:ext>
                  </a:extLst>
                </p:cNvPr>
                <p:cNvSpPr txBox="1"/>
                <p:nvPr/>
              </p:nvSpPr>
              <p:spPr>
                <a:xfrm>
                  <a:off x="7226962" y="2308456"/>
                  <a:ext cx="9652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b="1" i="0" u="none" strike="noStrike" baseline="0" dirty="0">
                      <a:latin typeface="Avenir Next LT Pro Light" panose="020B0604020202020204" pitchFamily="34" charset="0"/>
                    </a:rPr>
                    <a:t>Fileserver</a:t>
                  </a:r>
                  <a:endParaRPr lang="en-GB" sz="2400" dirty="0">
                    <a:latin typeface="Avenir Next LT Pro Light" panose="020B0604020202020204" pitchFamily="34" charset="0"/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33888-E2C9-4F8A-8E05-25DBD91CFCDA}"/>
                </a:ext>
              </a:extLst>
            </p:cNvPr>
            <p:cNvSpPr txBox="1"/>
            <p:nvPr/>
          </p:nvSpPr>
          <p:spPr>
            <a:xfrm>
              <a:off x="7343809" y="2407633"/>
              <a:ext cx="1846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0" u="none" strike="noStrike" baseline="0" dirty="0">
                  <a:latin typeface="Arial-BoldMT"/>
                </a:rPr>
                <a:t>Creates Backups</a:t>
              </a:r>
              <a:endParaRPr lang="en-GB" sz="2800" dirty="0"/>
            </a:p>
          </p:txBody>
        </p:sp>
      </p:grpSp>
      <p:grpSp>
        <p:nvGrpSpPr>
          <p:cNvPr id="3129" name="Group 3128">
            <a:extLst>
              <a:ext uri="{FF2B5EF4-FFF2-40B4-BE49-F238E27FC236}">
                <a16:creationId xmlns:a16="http://schemas.microsoft.com/office/drawing/2014/main" id="{289DE2DF-446E-4F95-9D5F-B1B1F33DA09A}"/>
              </a:ext>
            </a:extLst>
          </p:cNvPr>
          <p:cNvGrpSpPr/>
          <p:nvPr/>
        </p:nvGrpSpPr>
        <p:grpSpPr>
          <a:xfrm>
            <a:off x="7063740" y="4121102"/>
            <a:ext cx="3680461" cy="1583274"/>
            <a:chOff x="7063740" y="4121102"/>
            <a:chExt cx="3680461" cy="158327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F2508F8-4DDD-4225-8D20-10D1FCEF15E7}"/>
                </a:ext>
              </a:extLst>
            </p:cNvPr>
            <p:cNvSpPr/>
            <p:nvPr/>
          </p:nvSpPr>
          <p:spPr bwMode="auto">
            <a:xfrm>
              <a:off x="7063740" y="4121102"/>
              <a:ext cx="3680461" cy="1583274"/>
            </a:xfrm>
            <a:prstGeom prst="roundRect">
              <a:avLst>
                <a:gd name="adj" fmla="val 944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D7F696A-319A-40E3-A2C8-BE61E8D9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9415" y="4247987"/>
              <a:ext cx="2525092" cy="415125"/>
            </a:xfrm>
            <a:prstGeom prst="rect">
              <a:avLst/>
            </a:prstGeom>
          </p:spPr>
        </p:pic>
      </p:grpSp>
      <p:grpSp>
        <p:nvGrpSpPr>
          <p:cNvPr id="3130" name="Group 3129">
            <a:extLst>
              <a:ext uri="{FF2B5EF4-FFF2-40B4-BE49-F238E27FC236}">
                <a16:creationId xmlns:a16="http://schemas.microsoft.com/office/drawing/2014/main" id="{EF5E36EC-C42E-4572-B250-CCC5479F0823}"/>
              </a:ext>
            </a:extLst>
          </p:cNvPr>
          <p:cNvGrpSpPr/>
          <p:nvPr/>
        </p:nvGrpSpPr>
        <p:grpSpPr>
          <a:xfrm>
            <a:off x="9501669" y="4670576"/>
            <a:ext cx="1154483" cy="1055163"/>
            <a:chOff x="9695691" y="4682719"/>
            <a:chExt cx="1154483" cy="1055163"/>
          </a:xfrm>
        </p:grpSpPr>
        <p:pic>
          <p:nvPicPr>
            <p:cNvPr id="11" name="Graphic 10" descr="Database with solid fill">
              <a:extLst>
                <a:ext uri="{FF2B5EF4-FFF2-40B4-BE49-F238E27FC236}">
                  <a16:creationId xmlns:a16="http://schemas.microsoft.com/office/drawing/2014/main" id="{B34ADF59-9DA7-4846-B795-D8365415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14978" y="4910120"/>
              <a:ext cx="827762" cy="82776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6E55C2-14B1-47F2-9DE2-A8D25DC22231}"/>
                </a:ext>
              </a:extLst>
            </p:cNvPr>
            <p:cNvSpPr txBox="1"/>
            <p:nvPr/>
          </p:nvSpPr>
          <p:spPr>
            <a:xfrm>
              <a:off x="9695691" y="4682719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0" u="none" strike="noStrike" baseline="0" dirty="0">
                  <a:latin typeface="Avenir Next LT Pro Light" panose="020B0604020202020204" pitchFamily="34" charset="0"/>
                </a:rPr>
                <a:t>Fileserver</a:t>
              </a:r>
              <a:endParaRPr lang="en-GB" sz="2800" dirty="0">
                <a:latin typeface="Avenir Next LT Pro Light" panose="020B0604020202020204" pitchFamily="34" charset="0"/>
              </a:endParaRPr>
            </a:p>
          </p:txBody>
        </p:sp>
      </p:grpSp>
      <p:grpSp>
        <p:nvGrpSpPr>
          <p:cNvPr id="3132" name="Group 3131">
            <a:extLst>
              <a:ext uri="{FF2B5EF4-FFF2-40B4-BE49-F238E27FC236}">
                <a16:creationId xmlns:a16="http://schemas.microsoft.com/office/drawing/2014/main" id="{72C835E1-9403-4B1F-A45F-25658BCFE58B}"/>
              </a:ext>
            </a:extLst>
          </p:cNvPr>
          <p:cNvGrpSpPr/>
          <p:nvPr/>
        </p:nvGrpSpPr>
        <p:grpSpPr>
          <a:xfrm>
            <a:off x="7244095" y="4879640"/>
            <a:ext cx="1897313" cy="733389"/>
            <a:chOff x="7244095" y="4879640"/>
            <a:chExt cx="1897313" cy="73338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F4F0DC5-D9B4-4C6E-B56D-57879E00D3AA}"/>
                </a:ext>
              </a:extLst>
            </p:cNvPr>
            <p:cNvSpPr/>
            <p:nvPr/>
          </p:nvSpPr>
          <p:spPr bwMode="auto">
            <a:xfrm>
              <a:off x="7244095" y="4879640"/>
              <a:ext cx="1897313" cy="733389"/>
            </a:xfrm>
            <a:prstGeom prst="roundRect">
              <a:avLst/>
            </a:prstGeom>
            <a:solidFill>
              <a:srgbClr val="FFB3C0"/>
            </a:solidFill>
            <a:ln w="28575" cap="flat" cmpd="sng" algn="ctr">
              <a:solidFill>
                <a:srgbClr val="FF4A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674644-711D-4AE7-A6C0-81232DD5A30F}"/>
                </a:ext>
              </a:extLst>
            </p:cNvPr>
            <p:cNvSpPr txBox="1"/>
            <p:nvPr/>
          </p:nvSpPr>
          <p:spPr>
            <a:xfrm>
              <a:off x="7401324" y="4912739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0" u="none" strike="noStrike" baseline="0" dirty="0">
                  <a:latin typeface="Arial-BoldMT"/>
                </a:rPr>
                <a:t>API</a:t>
              </a:r>
              <a:endParaRPr lang="en-GB" sz="28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92EF4B-97F5-4217-A51A-695C68259100}"/>
                </a:ext>
              </a:extLst>
            </p:cNvPr>
            <p:cNvSpPr txBox="1"/>
            <p:nvPr/>
          </p:nvSpPr>
          <p:spPr>
            <a:xfrm>
              <a:off x="7401324" y="5244860"/>
              <a:ext cx="1591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Avenir Next LT Pro Light" panose="020B0604020202020204" pitchFamily="34" charset="0"/>
                </a:rPr>
                <a:t>Python Module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035FB4-569F-41BF-BC25-BE199A451784}"/>
              </a:ext>
            </a:extLst>
          </p:cNvPr>
          <p:cNvCxnSpPr>
            <a:cxnSpLocks/>
            <a:stCxn id="29" idx="0"/>
            <a:endCxn id="13" idx="2"/>
          </p:cNvCxnSpPr>
          <p:nvPr/>
        </p:nvCxnSpPr>
        <p:spPr bwMode="auto">
          <a:xfrm flipH="1" flipV="1">
            <a:off x="7868415" y="3633994"/>
            <a:ext cx="1035556" cy="4871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03848E-F8EF-4949-B4D8-45A757C34D0B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 bwMode="auto">
          <a:xfrm flipV="1">
            <a:off x="8903971" y="3633994"/>
            <a:ext cx="764" cy="4871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4B4FB-FDB3-4DBB-A6D0-692524CDE5D1}"/>
              </a:ext>
            </a:extLst>
          </p:cNvPr>
          <p:cNvCxnSpPr>
            <a:cxnSpLocks/>
            <a:stCxn id="29" idx="0"/>
            <a:endCxn id="24" idx="2"/>
          </p:cNvCxnSpPr>
          <p:nvPr/>
        </p:nvCxnSpPr>
        <p:spPr bwMode="auto">
          <a:xfrm flipV="1">
            <a:off x="8903971" y="3633994"/>
            <a:ext cx="960884" cy="4871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23918A6E-A4DE-4198-9A42-E77BB9F5825E}"/>
              </a:ext>
            </a:extLst>
          </p:cNvPr>
          <p:cNvGrpSpPr/>
          <p:nvPr/>
        </p:nvGrpSpPr>
        <p:grpSpPr>
          <a:xfrm>
            <a:off x="731771" y="3224553"/>
            <a:ext cx="2395098" cy="600948"/>
            <a:chOff x="742632" y="3100409"/>
            <a:chExt cx="2395098" cy="60094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C9AC55C-9D06-4820-8DB7-FC8A3E74E1F7}"/>
                </a:ext>
              </a:extLst>
            </p:cNvPr>
            <p:cNvSpPr/>
            <p:nvPr/>
          </p:nvSpPr>
          <p:spPr bwMode="auto">
            <a:xfrm>
              <a:off x="742632" y="3100409"/>
              <a:ext cx="2395098" cy="60094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3073" name="Graphic 3072">
              <a:extLst>
                <a:ext uri="{FF2B5EF4-FFF2-40B4-BE49-F238E27FC236}">
                  <a16:creationId xmlns:a16="http://schemas.microsoft.com/office/drawing/2014/main" id="{96911B1F-9353-4C7F-BF1F-6BA32532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6239" y="3171013"/>
              <a:ext cx="579755" cy="45647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F55E6DB-1720-498E-ADBE-4CD046D05781}"/>
                </a:ext>
              </a:extLst>
            </p:cNvPr>
            <p:cNvSpPr txBox="1"/>
            <p:nvPr/>
          </p:nvSpPr>
          <p:spPr>
            <a:xfrm>
              <a:off x="1593733" y="3225533"/>
              <a:ext cx="14979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b="1" i="0" u="none" strike="noStrike" baseline="0" dirty="0">
                  <a:latin typeface="Arial-BoldMT"/>
                </a:rPr>
                <a:t>Vue </a:t>
              </a:r>
              <a:r>
                <a:rPr lang="en-GB" sz="1600" b="1" i="0" strike="noStrike" baseline="0" dirty="0">
                  <a:latin typeface="Arial-BoldMT"/>
                </a:rPr>
                <a:t>Frontend</a:t>
              </a:r>
              <a:endParaRPr lang="en-GB" sz="2800" dirty="0"/>
            </a:p>
          </p:txBody>
        </p:sp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AC81B31B-E602-49F9-921E-0F453CF61D70}"/>
              </a:ext>
            </a:extLst>
          </p:cNvPr>
          <p:cNvGrpSpPr/>
          <p:nvPr/>
        </p:nvGrpSpPr>
        <p:grpSpPr>
          <a:xfrm>
            <a:off x="731771" y="4135579"/>
            <a:ext cx="2395098" cy="631926"/>
            <a:chOff x="742631" y="3900146"/>
            <a:chExt cx="2395098" cy="631926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27C64CC-E753-4E93-8170-29A3B201D313}"/>
                </a:ext>
              </a:extLst>
            </p:cNvPr>
            <p:cNvSpPr/>
            <p:nvPr/>
          </p:nvSpPr>
          <p:spPr bwMode="auto">
            <a:xfrm>
              <a:off x="742631" y="3900146"/>
              <a:ext cx="2395098" cy="63192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9E506F-4148-4876-88FD-C7176CF01958}"/>
                </a:ext>
              </a:extLst>
            </p:cNvPr>
            <p:cNvSpPr txBox="1"/>
            <p:nvPr/>
          </p:nvSpPr>
          <p:spPr>
            <a:xfrm>
              <a:off x="2031685" y="4046832"/>
              <a:ext cx="10374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lang="en-GB" sz="1600" b="1" dirty="0">
                  <a:solidFill>
                    <a:srgbClr val="001C3D"/>
                  </a:solidFill>
                  <a:latin typeface="Arial-BoldMT"/>
                </a:rPr>
                <a:t>Backend</a:t>
              </a:r>
            </a:p>
          </p:txBody>
        </p:sp>
        <p:pic>
          <p:nvPicPr>
            <p:cNvPr id="3084" name="Picture 3083" descr="Icon&#10;&#10;Description automatically generated">
              <a:extLst>
                <a:ext uri="{FF2B5EF4-FFF2-40B4-BE49-F238E27FC236}">
                  <a16:creationId xmlns:a16="http://schemas.microsoft.com/office/drawing/2014/main" id="{FF459FC8-7CA2-45B5-98EC-0DEBD912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77" y="3931223"/>
              <a:ext cx="899829" cy="550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8FC9BE5A-3CF7-4CA9-B70E-DBADE427D911}"/>
              </a:ext>
            </a:extLst>
          </p:cNvPr>
          <p:cNvGrpSpPr/>
          <p:nvPr/>
        </p:nvGrpSpPr>
        <p:grpSpPr>
          <a:xfrm>
            <a:off x="731771" y="5108949"/>
            <a:ext cx="2395098" cy="533682"/>
            <a:chOff x="713978" y="4914759"/>
            <a:chExt cx="2395098" cy="533682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8C3ACC3-2B20-4F25-A7EB-6FA8FE2D9FC0}"/>
                </a:ext>
              </a:extLst>
            </p:cNvPr>
            <p:cNvSpPr/>
            <p:nvPr/>
          </p:nvSpPr>
          <p:spPr bwMode="auto">
            <a:xfrm>
              <a:off x="713978" y="4914759"/>
              <a:ext cx="2395098" cy="53368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3076" name="Graphic 3075">
              <a:extLst>
                <a:ext uri="{FF2B5EF4-FFF2-40B4-BE49-F238E27FC236}">
                  <a16:creationId xmlns:a16="http://schemas.microsoft.com/office/drawing/2014/main" id="{FC92B5C1-425B-4726-AB37-BB51180C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3376" y="5042438"/>
              <a:ext cx="1172548" cy="295798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4A9D0A-D56A-40E1-8722-50255D5829AC}"/>
                </a:ext>
              </a:extLst>
            </p:cNvPr>
            <p:cNvSpPr txBox="1"/>
            <p:nvPr/>
          </p:nvSpPr>
          <p:spPr>
            <a:xfrm>
              <a:off x="1977226" y="5012323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b="1" i="0" u="none" strike="noStrike" baseline="0" dirty="0">
                  <a:latin typeface="Arial-BoldMT"/>
                </a:rPr>
                <a:t>Database</a:t>
              </a:r>
              <a:endParaRPr lang="en-GB" sz="28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C2EA7B-2487-468F-AB12-AA8C6665BD88}"/>
              </a:ext>
            </a:extLst>
          </p:cNvPr>
          <p:cNvGrpSpPr/>
          <p:nvPr/>
        </p:nvGrpSpPr>
        <p:grpSpPr>
          <a:xfrm>
            <a:off x="3567162" y="3221871"/>
            <a:ext cx="2395098" cy="2441178"/>
            <a:chOff x="3567162" y="3221871"/>
            <a:chExt cx="2395098" cy="2441178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8379D8C-AB39-45F7-9A22-DAE84AFE8F38}"/>
                </a:ext>
              </a:extLst>
            </p:cNvPr>
            <p:cNvSpPr/>
            <p:nvPr/>
          </p:nvSpPr>
          <p:spPr bwMode="auto">
            <a:xfrm>
              <a:off x="3567162" y="3221871"/>
              <a:ext cx="2395098" cy="2441178"/>
            </a:xfrm>
            <a:prstGeom prst="roundRect">
              <a:avLst>
                <a:gd name="adj" fmla="val 362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E7DDA2-3EF7-472F-8253-90DCD634A723}"/>
                </a:ext>
              </a:extLst>
            </p:cNvPr>
            <p:cNvSpPr txBox="1"/>
            <p:nvPr/>
          </p:nvSpPr>
          <p:spPr>
            <a:xfrm>
              <a:off x="3622717" y="3393819"/>
              <a:ext cx="1596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0" u="none" strike="noStrike" baseline="0" dirty="0">
                  <a:latin typeface="Arial-BoldMT"/>
                </a:rPr>
                <a:t>Load Balancer</a:t>
              </a:r>
              <a:endParaRPr lang="en-GB" sz="2800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8D800BA-21CF-4456-80AC-C9253292EDD8}"/>
              </a:ext>
            </a:extLst>
          </p:cNvPr>
          <p:cNvSpPr/>
          <p:nvPr/>
        </p:nvSpPr>
        <p:spPr bwMode="auto">
          <a:xfrm>
            <a:off x="3676717" y="4058356"/>
            <a:ext cx="2168793" cy="471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113392-9ACD-4AD7-88C0-3119505E0F15}"/>
              </a:ext>
            </a:extLst>
          </p:cNvPr>
          <p:cNvSpPr txBox="1"/>
          <p:nvPr/>
        </p:nvSpPr>
        <p:spPr>
          <a:xfrm>
            <a:off x="3763889" y="4135746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0" u="none" strike="noStrike" baseline="0" dirty="0">
                <a:latin typeface="Arial-BoldMT"/>
              </a:rPr>
              <a:t>Classifier</a:t>
            </a:r>
            <a:endParaRPr lang="en-GB" sz="28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C55CB28-AFB0-4F8C-BDEA-1511B6B347B9}"/>
              </a:ext>
            </a:extLst>
          </p:cNvPr>
          <p:cNvSpPr/>
          <p:nvPr/>
        </p:nvSpPr>
        <p:spPr bwMode="auto">
          <a:xfrm>
            <a:off x="3676717" y="5016864"/>
            <a:ext cx="2168793" cy="471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109298-CE47-4058-B3F4-72906CB62A4C}"/>
              </a:ext>
            </a:extLst>
          </p:cNvPr>
          <p:cNvSpPr txBox="1"/>
          <p:nvPr/>
        </p:nvSpPr>
        <p:spPr>
          <a:xfrm>
            <a:off x="3763499" y="5074246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0" u="none" strike="noStrike" baseline="0" dirty="0">
                <a:latin typeface="Arial-BoldMT"/>
              </a:rPr>
              <a:t>Classifier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8" name="TextBox 3087">
                <a:extLst>
                  <a:ext uri="{FF2B5EF4-FFF2-40B4-BE49-F238E27FC236}">
                    <a16:creationId xmlns:a16="http://schemas.microsoft.com/office/drawing/2014/main" id="{212F3CF7-6035-4752-8015-D8CA9A0E7255}"/>
                  </a:ext>
                </a:extLst>
              </p:cNvPr>
              <p:cNvSpPr txBox="1"/>
              <p:nvPr/>
            </p:nvSpPr>
            <p:spPr>
              <a:xfrm rot="5400000">
                <a:off x="4150866" y="4245545"/>
                <a:ext cx="857607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88" name="TextBox 3087">
                <a:extLst>
                  <a:ext uri="{FF2B5EF4-FFF2-40B4-BE49-F238E27FC236}">
                    <a16:creationId xmlns:a16="http://schemas.microsoft.com/office/drawing/2014/main" id="{212F3CF7-6035-4752-8015-D8CA9A0E7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0866" y="4245545"/>
                <a:ext cx="857607" cy="984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95" name="Connector: Elbow 3094">
            <a:extLst>
              <a:ext uri="{FF2B5EF4-FFF2-40B4-BE49-F238E27FC236}">
                <a16:creationId xmlns:a16="http://schemas.microsoft.com/office/drawing/2014/main" id="{21C55517-2D69-4957-ADD6-6B6CDE016FA2}"/>
              </a:ext>
            </a:extLst>
          </p:cNvPr>
          <p:cNvCxnSpPr>
            <a:stCxn id="98" idx="3"/>
            <a:endCxn id="32" idx="1"/>
          </p:cNvCxnSpPr>
          <p:nvPr/>
        </p:nvCxnSpPr>
        <p:spPr bwMode="auto">
          <a:xfrm flipV="1">
            <a:off x="5845510" y="5246335"/>
            <a:ext cx="1398585" cy="611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7" name="Connector: Elbow 3096">
            <a:extLst>
              <a:ext uri="{FF2B5EF4-FFF2-40B4-BE49-F238E27FC236}">
                <a16:creationId xmlns:a16="http://schemas.microsoft.com/office/drawing/2014/main" id="{67B63D7B-2256-4925-84C4-5D3CE3FA0827}"/>
              </a:ext>
            </a:extLst>
          </p:cNvPr>
          <p:cNvCxnSpPr>
            <a:stCxn id="93" idx="3"/>
            <a:endCxn id="32" idx="1"/>
          </p:cNvCxnSpPr>
          <p:nvPr/>
        </p:nvCxnSpPr>
        <p:spPr bwMode="auto">
          <a:xfrm>
            <a:off x="5845510" y="4293943"/>
            <a:ext cx="1398585" cy="95239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6" name="Connector: Elbow 3105">
            <a:extLst>
              <a:ext uri="{FF2B5EF4-FFF2-40B4-BE49-F238E27FC236}">
                <a16:creationId xmlns:a16="http://schemas.microsoft.com/office/drawing/2014/main" id="{3B7B8BB5-22F6-46BB-8F82-8EBA938CA7EC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 bwMode="auto">
          <a:xfrm flipV="1">
            <a:off x="3126869" y="5252451"/>
            <a:ext cx="549848" cy="12333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8" name="Connector: Elbow 3107">
            <a:extLst>
              <a:ext uri="{FF2B5EF4-FFF2-40B4-BE49-F238E27FC236}">
                <a16:creationId xmlns:a16="http://schemas.microsoft.com/office/drawing/2014/main" id="{E6D509C4-D0F5-4E2F-8CAA-D96F346BF216}"/>
              </a:ext>
            </a:extLst>
          </p:cNvPr>
          <p:cNvCxnSpPr>
            <a:cxnSpLocks/>
            <a:stCxn id="79" idx="3"/>
            <a:endCxn id="98" idx="1"/>
          </p:cNvCxnSpPr>
          <p:nvPr/>
        </p:nvCxnSpPr>
        <p:spPr bwMode="auto">
          <a:xfrm>
            <a:off x="3126869" y="4451542"/>
            <a:ext cx="549848" cy="80090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0" name="Connector: Elbow 3109">
            <a:extLst>
              <a:ext uri="{FF2B5EF4-FFF2-40B4-BE49-F238E27FC236}">
                <a16:creationId xmlns:a16="http://schemas.microsoft.com/office/drawing/2014/main" id="{88E8FA06-988D-4A86-A11C-A4A50B45CE45}"/>
              </a:ext>
            </a:extLst>
          </p:cNvPr>
          <p:cNvCxnSpPr>
            <a:cxnSpLocks/>
            <a:stCxn id="79" idx="3"/>
            <a:endCxn id="93" idx="1"/>
          </p:cNvCxnSpPr>
          <p:nvPr/>
        </p:nvCxnSpPr>
        <p:spPr bwMode="auto">
          <a:xfrm flipV="1">
            <a:off x="3126869" y="4293943"/>
            <a:ext cx="549848" cy="15759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4" name="Straight Arrow Connector 3123">
            <a:extLst>
              <a:ext uri="{FF2B5EF4-FFF2-40B4-BE49-F238E27FC236}">
                <a16:creationId xmlns:a16="http://schemas.microsoft.com/office/drawing/2014/main" id="{0EEEBA9C-E54C-4515-B186-5203C0EE425A}"/>
              </a:ext>
            </a:extLst>
          </p:cNvPr>
          <p:cNvCxnSpPr>
            <a:stCxn id="72" idx="2"/>
            <a:endCxn id="79" idx="0"/>
          </p:cNvCxnSpPr>
          <p:nvPr/>
        </p:nvCxnSpPr>
        <p:spPr bwMode="auto">
          <a:xfrm>
            <a:off x="1929320" y="3825501"/>
            <a:ext cx="0" cy="3100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6" name="Straight Arrow Connector 3125">
            <a:extLst>
              <a:ext uri="{FF2B5EF4-FFF2-40B4-BE49-F238E27FC236}">
                <a16:creationId xmlns:a16="http://schemas.microsoft.com/office/drawing/2014/main" id="{80F3F092-2424-4FD3-BF15-AF8FFCAB6D5F}"/>
              </a:ext>
            </a:extLst>
          </p:cNvPr>
          <p:cNvCxnSpPr>
            <a:stCxn id="84" idx="0"/>
            <a:endCxn id="79" idx="2"/>
          </p:cNvCxnSpPr>
          <p:nvPr/>
        </p:nvCxnSpPr>
        <p:spPr bwMode="auto">
          <a:xfrm flipV="1">
            <a:off x="1929320" y="4767505"/>
            <a:ext cx="0" cy="3414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36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2111B82-EA4B-4DE4-9921-0785C16A2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50943"/>
            <a:ext cx="6064050" cy="3997820"/>
          </a:xfrm>
          <a:prstGeom prst="rect">
            <a:avLst/>
          </a:prstGeom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C10DC2-E377-4F5C-B9A2-9CEB4EC3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49" y="1850943"/>
            <a:ext cx="5023551" cy="212473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E951A2D-3A1A-43A8-8D91-27191BB2E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49" y="3944690"/>
            <a:ext cx="5075839" cy="20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5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3159812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 Data Model 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82EBE1-3943-4939-BB72-0E650A557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38" t="8751" r="4936" b="5865"/>
          <a:stretch/>
        </p:blipFill>
        <p:spPr>
          <a:xfrm>
            <a:off x="875324" y="1436970"/>
            <a:ext cx="10206892" cy="46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23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OCSVM – Gram Matrix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FD5B91-C878-4EC5-AC2A-A07761AA6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4" t="7945" r="5098" b="5395"/>
          <a:stretch/>
        </p:blipFill>
        <p:spPr>
          <a:xfrm>
            <a:off x="1101968" y="1511448"/>
            <a:ext cx="9839569" cy="45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3AB636-626F-47A8-81C4-18A8943E78D4}"/>
              </a:ext>
            </a:extLst>
          </p:cNvPr>
          <p:cNvSpPr/>
          <p:nvPr/>
        </p:nvSpPr>
        <p:spPr bwMode="auto">
          <a:xfrm>
            <a:off x="1755799" y="2190564"/>
            <a:ext cx="3701989" cy="7723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Ransomware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082885-B5CF-4957-B8C2-0CF5E7E7400F}"/>
              </a:ext>
            </a:extLst>
          </p:cNvPr>
          <p:cNvSpPr/>
          <p:nvPr/>
        </p:nvSpPr>
        <p:spPr bwMode="auto">
          <a:xfrm>
            <a:off x="6624221" y="2190565"/>
            <a:ext cx="3701989" cy="7723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Intrusions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28A01-8982-405C-B8AC-C02143B628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auto">
          <a:xfrm>
            <a:off x="5457788" y="2576743"/>
            <a:ext cx="1166433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C7EEEB1-051B-401E-8A89-8CCBA3A6DC22}"/>
              </a:ext>
            </a:extLst>
          </p:cNvPr>
          <p:cNvSpPr/>
          <p:nvPr/>
        </p:nvSpPr>
        <p:spPr bwMode="auto">
          <a:xfrm>
            <a:off x="4245005" y="4361155"/>
            <a:ext cx="3701989" cy="7723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Fileservers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279156-D4D1-4FA1-B6DE-53A73FBB1D19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 bwMode="auto">
          <a:xfrm flipH="1">
            <a:off x="6096000" y="2962922"/>
            <a:ext cx="2379216" cy="13982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FBA23-732E-4AF2-A7BC-7227121F09DB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 bwMode="auto">
          <a:xfrm>
            <a:off x="3606794" y="2962921"/>
            <a:ext cx="2489206" cy="13982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08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OCSVM Normalization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D89DE0-C504-4037-9DF8-8A02B79D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1541037"/>
            <a:ext cx="11105662" cy="37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8374-F670-44CE-9DBD-F4E51EBE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Confidence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9ED4B9-7349-4822-8BBF-793C37B58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2" t="8751" r="5897" b="5865"/>
          <a:stretch/>
        </p:blipFill>
        <p:spPr>
          <a:xfrm>
            <a:off x="1078523" y="1492738"/>
            <a:ext cx="9643536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0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3449-53F3-4426-87A4-8929299E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320713-3DC0-4C3C-BCEF-2F4E829FF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881554"/>
            <a:ext cx="11277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</a:t>
            </a:r>
            <a:r>
              <a:rPr lang="en-GB" dirty="0" err="1"/>
              <a:t>Corrolation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1739F1-042B-4998-9C4E-54DAF88B5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1790700"/>
            <a:ext cx="10887319" cy="35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2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BD5-43AB-4535-8920-2D793EA6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16A78C4-E713-4EBA-982B-2653E5EB5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5728" y="605637"/>
            <a:ext cx="6641964" cy="53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96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Discussion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1478376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5B0C-EFF0-4256-94FF-FBB0418D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5164"/>
            <a:ext cx="11277600" cy="1427671"/>
          </a:xfrm>
        </p:spPr>
        <p:txBody>
          <a:bodyPr/>
          <a:lstStyle/>
          <a:p>
            <a:pPr algn="ctr"/>
            <a:r>
              <a:rPr lang="en-US" noProof="0" dirty="0"/>
              <a:t>Thanks for your attention!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1304156"/>
      </p:ext>
    </p:extLst>
  </p:cSld>
  <p:clrMapOvr>
    <a:masterClrMapping/>
  </p:clrMapOvr>
  <p:transition>
    <p:push dir="u"/>
    <p:sndAc>
      <p:stSnd>
        <p:snd r:embed="rId3" name="whoosh.wav"/>
      </p:stSnd>
    </p:sndAc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F475AAE-83BD-489A-914B-BE42D7AB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7500"/>
            <a:ext cx="10566400" cy="54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CCACC-F190-47CB-BB85-9C6C1EB5E852}"/>
              </a:ext>
            </a:extLst>
          </p:cNvPr>
          <p:cNvSpPr txBox="1">
            <a:spLocks/>
          </p:cNvSpPr>
          <p:nvPr/>
        </p:nvSpPr>
        <p:spPr bwMode="auto">
          <a:xfrm>
            <a:off x="5791200" y="1905000"/>
            <a:ext cx="568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r>
              <a:rPr lang="en-GB" sz="2400" kern="0" dirty="0"/>
              <a:t>Evaluation</a:t>
            </a:r>
          </a:p>
          <a:p>
            <a:pPr lvl="1"/>
            <a:r>
              <a:rPr lang="en-GB" sz="2000" kern="0" dirty="0"/>
              <a:t>Results</a:t>
            </a:r>
          </a:p>
          <a:p>
            <a:pPr lvl="1"/>
            <a:r>
              <a:rPr lang="en-GB" sz="2000" kern="0" dirty="0"/>
              <a:t>Continues Training</a:t>
            </a:r>
          </a:p>
          <a:p>
            <a:pPr lvl="1"/>
            <a:r>
              <a:rPr lang="en-GB" sz="2000" kern="0" dirty="0"/>
              <a:t>Feature Influences</a:t>
            </a:r>
          </a:p>
          <a:p>
            <a:r>
              <a:rPr lang="en-GB" sz="2400" kern="0" dirty="0"/>
              <a:t>Discussion</a:t>
            </a:r>
          </a:p>
          <a:p>
            <a:pPr lvl="1"/>
            <a:r>
              <a:rPr lang="en-GB" sz="2000" kern="0" dirty="0"/>
              <a:t>Different Classifications</a:t>
            </a:r>
          </a:p>
          <a:p>
            <a:pPr lvl="1"/>
            <a:r>
              <a:rPr lang="en-GB" sz="2000" kern="0" dirty="0"/>
              <a:t>Future Work</a:t>
            </a:r>
          </a:p>
          <a:p>
            <a:r>
              <a:rPr lang="en-GB" sz="2400" kern="0" dirty="0"/>
              <a:t>Conclusion</a:t>
            </a:r>
          </a:p>
        </p:txBody>
      </p:sp>
      <p:pic>
        <p:nvPicPr>
          <p:cNvPr id="1028" name="Picture 4" descr="Emoji Telescope Miscellaneous Symbols And Pictographs PNG, Clipart, Android  71, Computer Icons, Emoji, F 52, Line">
            <a:extLst>
              <a:ext uri="{FF2B5EF4-FFF2-40B4-BE49-F238E27FC236}">
                <a16:creationId xmlns:a16="http://schemas.microsoft.com/office/drawing/2014/main" id="{03CE2DBF-D0F9-4BB4-93FE-6F383FEB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15" b="99309" l="9341" r="89973">
                        <a14:foregroundMark x1="19918" y1="21547" x2="19505" y2="20028"/>
                        <a14:foregroundMark x1="15522" y1="10635" x2="28159" y2="2486"/>
                        <a14:foregroundMark x1="28159" y1="2486" x2="39560" y2="9530"/>
                        <a14:foregroundMark x1="39560" y1="9530" x2="40522" y2="11464"/>
                        <a14:foregroundMark x1="20604" y1="16436" x2="21703" y2="19199"/>
                        <a14:foregroundMark x1="20467" y1="28315" x2="19505" y2="25691"/>
                        <a14:foregroundMark x1="12088" y1="30801" x2="9615" y2="22790"/>
                        <a14:foregroundMark x1="18681" y1="6492" x2="29533" y2="3453"/>
                        <a14:foregroundMark x1="89973" y1="54972" x2="89973" y2="54972"/>
                        <a14:foregroundMark x1="74863" y1="89227" x2="77473" y2="93508"/>
                        <a14:foregroundMark x1="29670" y1="97099" x2="34203" y2="91713"/>
                        <a14:foregroundMark x1="78846" y1="98066" x2="78846" y2="98066"/>
                        <a14:foregroundMark x1="80632" y1="37431" x2="70467" y2="28729"/>
                        <a14:foregroundMark x1="30632" y1="97928" x2="30632" y2="97928"/>
                        <a14:foregroundMark x1="30220" y1="98343" x2="30220" y2="98343"/>
                        <a14:foregroundMark x1="79396" y1="99309" x2="79396" y2="99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887" y="4321907"/>
            <a:ext cx="1823113" cy="18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AEF6-482C-4319-B2B7-69BE61E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7F5D-1CF4-4EE8-917D-E3914BB7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905000"/>
            <a:ext cx="5689600" cy="4114800"/>
          </a:xfrm>
        </p:spPr>
        <p:txBody>
          <a:bodyPr/>
          <a:lstStyle/>
          <a:p>
            <a:r>
              <a:rPr lang="en-GB" sz="2400" dirty="0"/>
              <a:t>Introduction</a:t>
            </a:r>
          </a:p>
          <a:p>
            <a:pPr lvl="1"/>
            <a:r>
              <a:rPr lang="en-GB" sz="2000" dirty="0"/>
              <a:t>Background Information</a:t>
            </a:r>
          </a:p>
          <a:p>
            <a:pPr lvl="1"/>
            <a:r>
              <a:rPr lang="en-GB" sz="2000" dirty="0"/>
              <a:t>Problem Statement /</a:t>
            </a:r>
            <a:br>
              <a:rPr lang="en-GB" sz="2000" dirty="0"/>
            </a:br>
            <a:r>
              <a:rPr lang="en-GB" sz="2000" dirty="0"/>
              <a:t>Research Question</a:t>
            </a:r>
          </a:p>
          <a:p>
            <a:r>
              <a:rPr lang="en-GB" sz="2400" dirty="0"/>
              <a:t>Outlier Detection</a:t>
            </a:r>
            <a:endParaRPr lang="en-GB" sz="2000" dirty="0"/>
          </a:p>
          <a:p>
            <a:r>
              <a:rPr lang="en-GB" sz="2400" dirty="0"/>
              <a:t>Concepts</a:t>
            </a:r>
          </a:p>
          <a:p>
            <a:pPr lvl="1"/>
            <a:r>
              <a:rPr lang="en-GB" sz="2000" dirty="0"/>
              <a:t>Metadata Model</a:t>
            </a:r>
          </a:p>
          <a:p>
            <a:pPr lvl="1"/>
            <a:r>
              <a:rPr lang="en-GB" sz="2000" dirty="0"/>
              <a:t>One-class Support Vector machines</a:t>
            </a:r>
          </a:p>
          <a:p>
            <a:pPr lvl="1"/>
            <a:r>
              <a:rPr lang="en-GB" sz="2000" dirty="0"/>
              <a:t>Interpretability</a:t>
            </a:r>
          </a:p>
          <a:p>
            <a:r>
              <a:rPr lang="en-GB" sz="2400" dirty="0">
                <a:latin typeface="+mn-lt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0713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83853"/>
            <a:ext cx="10363200" cy="1500187"/>
          </a:xfrm>
        </p:spPr>
        <p:txBody>
          <a:bodyPr/>
          <a:lstStyle/>
          <a:p>
            <a:r>
              <a:rPr lang="en-GB" dirty="0"/>
              <a:t>Background Information + Problem Statement /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054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AAC8-7B56-4F1A-8BB2-01E40D81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4384-6CAC-41A1-9A59-0D035295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dirty="0" err="1"/>
              <a:t>DaSi.NRW</a:t>
            </a:r>
            <a:endParaRPr lang="en-GB" sz="24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dirty="0"/>
              <a:t>27 Organisation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dirty="0"/>
              <a:t>3 Service Provider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GB" sz="2400" dirty="0"/>
              <a:t>Commvault Data </a:t>
            </a:r>
            <a:br>
              <a:rPr lang="en-GB" sz="2400" dirty="0"/>
            </a:br>
            <a:r>
              <a:rPr lang="en-GB" sz="2400" dirty="0"/>
              <a:t>Management Solution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EC65BB-55CA-49F9-B349-DEDB5A7B238E}"/>
              </a:ext>
            </a:extLst>
          </p:cNvPr>
          <p:cNvSpPr txBox="1"/>
          <p:nvPr/>
        </p:nvSpPr>
        <p:spPr>
          <a:xfrm>
            <a:off x="5214241" y="5661926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masis MT Pro Light" panose="020B0604020202020204" pitchFamily="18" charset="0"/>
              </a:rPr>
              <a:t>Figure 1: Commvault Overview</a:t>
            </a:r>
            <a:endParaRPr lang="en-GB" sz="1600" dirty="0">
              <a:latin typeface="Amasis MT Pro Light" panose="020B060402020202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EA4B14-DB17-4295-9E90-68E65FB7C1C4}"/>
              </a:ext>
            </a:extLst>
          </p:cNvPr>
          <p:cNvGrpSpPr/>
          <p:nvPr/>
        </p:nvGrpSpPr>
        <p:grpSpPr>
          <a:xfrm>
            <a:off x="5471233" y="4058585"/>
            <a:ext cx="3951794" cy="1479236"/>
            <a:chOff x="7078707" y="3659311"/>
            <a:chExt cx="3951794" cy="14792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420FC1-7A61-4EF0-874E-A2A29CEBC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24" t="55396" r="41341" b="1324"/>
            <a:stretch/>
          </p:blipFill>
          <p:spPr bwMode="auto">
            <a:xfrm>
              <a:off x="7078707" y="3659311"/>
              <a:ext cx="1638919" cy="14475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7641B7-CBD8-4CB3-A3B7-FEBF2E359BC6}"/>
                </a:ext>
              </a:extLst>
            </p:cNvPr>
            <p:cNvSpPr txBox="1"/>
            <p:nvPr/>
          </p:nvSpPr>
          <p:spPr>
            <a:xfrm>
              <a:off x="8918851" y="3968996"/>
              <a:ext cx="211165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en-US" sz="1800" dirty="0">
                  <a:latin typeface="+mn-lt"/>
                </a:rPr>
                <a:t>Clients</a:t>
              </a:r>
            </a:p>
            <a:p>
              <a:r>
                <a:rPr lang="en-US" sz="1400" dirty="0">
                  <a:latin typeface="+mn-lt"/>
                </a:rPr>
                <a:t>Agents communicate</a:t>
              </a:r>
            </a:p>
            <a:p>
              <a:r>
                <a:rPr lang="en-US" sz="1400" dirty="0">
                  <a:latin typeface="+mn-lt"/>
                </a:rPr>
                <a:t>With OS and </a:t>
              </a:r>
            </a:p>
            <a:p>
              <a:r>
                <a:rPr lang="en-US" sz="1400" dirty="0">
                  <a:latin typeface="+mn-lt"/>
                </a:rPr>
                <a:t>Applications</a:t>
              </a:r>
              <a:endParaRPr lang="en-GB" sz="14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2A45D5-E4DB-4F3E-B0A7-06B094FE1B18}"/>
              </a:ext>
            </a:extLst>
          </p:cNvPr>
          <p:cNvGrpSpPr/>
          <p:nvPr/>
        </p:nvGrpSpPr>
        <p:grpSpPr>
          <a:xfrm>
            <a:off x="8208233" y="2806655"/>
            <a:ext cx="3800627" cy="1456537"/>
            <a:chOff x="8152905" y="1501616"/>
            <a:chExt cx="3800627" cy="14565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09832C-40E3-4AD7-BDB7-526148586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2" r="27072" b="62300"/>
            <a:stretch/>
          </p:blipFill>
          <p:spPr bwMode="auto">
            <a:xfrm>
              <a:off x="8152905" y="1501616"/>
              <a:ext cx="1615736" cy="13797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B5E74B-6B29-449F-9314-E96C13F3B3EA}"/>
                </a:ext>
              </a:extLst>
            </p:cNvPr>
            <p:cNvSpPr txBox="1"/>
            <p:nvPr/>
          </p:nvSpPr>
          <p:spPr>
            <a:xfrm>
              <a:off x="9841882" y="1573158"/>
              <a:ext cx="211165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en-US" sz="1800" dirty="0">
                  <a:latin typeface="+mn-lt"/>
                </a:rPr>
                <a:t>Media Agent</a:t>
              </a:r>
            </a:p>
            <a:p>
              <a:r>
                <a:rPr lang="en-US" sz="1400" dirty="0">
                  <a:latin typeface="+mn-lt"/>
                </a:rPr>
                <a:t>Conducts the movement of data from source to destination</a:t>
              </a:r>
              <a:endParaRPr lang="en-GB" sz="14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EBB04-EADB-47D6-974E-5119400E8D3A}"/>
              </a:ext>
            </a:extLst>
          </p:cNvPr>
          <p:cNvGrpSpPr/>
          <p:nvPr/>
        </p:nvGrpSpPr>
        <p:grpSpPr>
          <a:xfrm>
            <a:off x="5164437" y="1504021"/>
            <a:ext cx="3873673" cy="1446539"/>
            <a:chOff x="5162094" y="1485606"/>
            <a:chExt cx="3873673" cy="14465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D6804E-F643-4118-8CFE-AC183DBAF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40" r="61464" b="62300"/>
            <a:stretch/>
          </p:blipFill>
          <p:spPr bwMode="auto">
            <a:xfrm>
              <a:off x="5162094" y="1485606"/>
              <a:ext cx="1693963" cy="144653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126DAE-91D1-404B-833E-8DBE71E50D78}"/>
                </a:ext>
              </a:extLst>
            </p:cNvPr>
            <p:cNvSpPr txBox="1"/>
            <p:nvPr/>
          </p:nvSpPr>
          <p:spPr>
            <a:xfrm>
              <a:off x="6924117" y="1678607"/>
              <a:ext cx="211165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en-US" sz="1800" dirty="0" err="1">
                  <a:latin typeface="+mn-lt"/>
                </a:rPr>
                <a:t>CommServe</a:t>
              </a:r>
              <a:endParaRPr lang="en-US" sz="1800" dirty="0">
                <a:latin typeface="+mn-lt"/>
              </a:endParaRPr>
            </a:p>
            <a:p>
              <a:r>
                <a:rPr lang="en-US" sz="1400" dirty="0">
                  <a:latin typeface="+mn-lt"/>
                </a:rPr>
                <a:t>Coordinates all activity in a CommCell</a:t>
              </a:r>
              <a:endParaRPr lang="en-GB" sz="1400" dirty="0">
                <a:latin typeface="+mn-lt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641BAB-2D8B-47D5-BB34-5DEC2928375B}"/>
              </a:ext>
            </a:extLst>
          </p:cNvPr>
          <p:cNvCxnSpPr>
            <a:cxnSpLocks/>
          </p:cNvCxnSpPr>
          <p:nvPr/>
        </p:nvCxnSpPr>
        <p:spPr bwMode="auto">
          <a:xfrm>
            <a:off x="6326204" y="3246257"/>
            <a:ext cx="0" cy="630603"/>
          </a:xfrm>
          <a:prstGeom prst="straightConnector1">
            <a:avLst/>
          </a:prstGeom>
          <a:ln w="38100">
            <a:solidFill>
              <a:srgbClr val="FF4A6A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C335C6-5606-4B91-95B5-DF645D16652E}"/>
              </a:ext>
            </a:extLst>
          </p:cNvPr>
          <p:cNvCxnSpPr>
            <a:cxnSpLocks/>
          </p:cNvCxnSpPr>
          <p:nvPr/>
        </p:nvCxnSpPr>
        <p:spPr bwMode="auto">
          <a:xfrm>
            <a:off x="7217546" y="3028443"/>
            <a:ext cx="612442" cy="217814"/>
          </a:xfrm>
          <a:prstGeom prst="straightConnector1">
            <a:avLst/>
          </a:prstGeom>
          <a:ln w="38100">
            <a:solidFill>
              <a:srgbClr val="FF4A6A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812879-5398-4F95-9726-130C7989AD1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3407" y="3999321"/>
            <a:ext cx="587963" cy="264928"/>
          </a:xfrm>
          <a:prstGeom prst="straightConnector1">
            <a:avLst/>
          </a:prstGeom>
          <a:ln w="38100">
            <a:solidFill>
              <a:srgbClr val="FF4A6A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CC9F-ECA3-4622-8D81-A29FBBC2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 –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DE642-7564-4EB8-A96F-7E7BB9308D06}"/>
              </a:ext>
            </a:extLst>
          </p:cNvPr>
          <p:cNvSpPr txBox="1"/>
          <p:nvPr/>
        </p:nvSpPr>
        <p:spPr>
          <a:xfrm>
            <a:off x="1447368" y="4116280"/>
            <a:ext cx="91956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Is it possible to detect anomalies in file modification patterns of a file server based on backup log data compared to a learned standard mode?</a:t>
            </a:r>
            <a:endParaRPr lang="en-GB" sz="2800" dirty="0">
              <a:latin typeface="Amasis MT Pro Light" panose="020403040500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F88750-350E-4E7E-9750-75B09CDE7CE4}"/>
              </a:ext>
            </a:extLst>
          </p:cNvPr>
          <p:cNvSpPr/>
          <p:nvPr/>
        </p:nvSpPr>
        <p:spPr bwMode="auto">
          <a:xfrm>
            <a:off x="781234" y="2210540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Incremental Backups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67122-84A0-4735-ADB3-E36B18FED65E}"/>
              </a:ext>
            </a:extLst>
          </p:cNvPr>
          <p:cNvSpPr/>
          <p:nvPr/>
        </p:nvSpPr>
        <p:spPr bwMode="auto">
          <a:xfrm>
            <a:off x="4525145" y="2210540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File Server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/>
                </a:solidFill>
                <a:latin typeface="Verdana" pitchFamily="34" charset="0"/>
              </a:rPr>
              <a:t>Regular Mode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B34DD7-990A-4625-90A3-9039E9A2BA61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3506680" y="2667740"/>
            <a:ext cx="10184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835818-231E-4F9E-9B64-16111CD2A30D}"/>
              </a:ext>
            </a:extLst>
          </p:cNvPr>
          <p:cNvSpPr/>
          <p:nvPr/>
        </p:nvSpPr>
        <p:spPr bwMode="auto">
          <a:xfrm>
            <a:off x="8269056" y="2219974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Malicious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Activities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D3ECA9-22E8-4320-AB25-890AC8112D1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 bwMode="auto">
          <a:xfrm>
            <a:off x="7250591" y="2667740"/>
            <a:ext cx="1018465" cy="94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280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35C-750E-434A-B752-8C7DD0EA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 –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86361-9D4E-4E83-B6E0-777525232ECE}"/>
              </a:ext>
            </a:extLst>
          </p:cNvPr>
          <p:cNvSpPr txBox="1"/>
          <p:nvPr/>
        </p:nvSpPr>
        <p:spPr>
          <a:xfrm>
            <a:off x="1620483" y="4251848"/>
            <a:ext cx="88494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masis MT Pro Light" panose="02040304050005020304" pitchFamily="18" charset="0"/>
              </a:rPr>
              <a:t>Can the model continuously learn gradual changes in regular modification pattern’s to accommodate new users or tasks?</a:t>
            </a:r>
            <a:endParaRPr lang="en-GB" sz="2800" dirty="0">
              <a:latin typeface="Amasis MT Pro Light" panose="020403040500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C84BBA-B44F-4649-A995-AA010AC311CE}"/>
              </a:ext>
            </a:extLst>
          </p:cNvPr>
          <p:cNvSpPr/>
          <p:nvPr/>
        </p:nvSpPr>
        <p:spPr bwMode="auto">
          <a:xfrm>
            <a:off x="781234" y="2210540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Subjected</a:t>
            </a:r>
            <a:b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</a:b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to change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7EB102-1CC5-4448-B5F0-692A7B9F51F2}"/>
              </a:ext>
            </a:extLst>
          </p:cNvPr>
          <p:cNvSpPr/>
          <p:nvPr/>
        </p:nvSpPr>
        <p:spPr bwMode="auto">
          <a:xfrm>
            <a:off x="4525145" y="2210540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Continuously learn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2EEBDB-3FB0-4C64-AB16-268B8C4A249E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3506680" y="2667740"/>
            <a:ext cx="10184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7CA73B-2001-4C57-852D-273B8C646D3B}"/>
              </a:ext>
            </a:extLst>
          </p:cNvPr>
          <p:cNvSpPr/>
          <p:nvPr/>
        </p:nvSpPr>
        <p:spPr bwMode="auto">
          <a:xfrm>
            <a:off x="8269056" y="2219974"/>
            <a:ext cx="2725446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Outlier 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/>
                </a:solidFill>
                <a:latin typeface="Verdana" pitchFamily="34" charset="0"/>
              </a:rPr>
              <a:t>new behaviour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D3448B-7BF9-4032-BEF5-1FE2215334E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 bwMode="auto">
          <a:xfrm>
            <a:off x="7250591" y="2667740"/>
            <a:ext cx="1018465" cy="94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64681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10311_1659 300 0 10 12 5 1 165;165;165 128;128;128 79;129;189 220;230;242 Calibri Oval 6 1 1 0 1 0 0 0 0 1 1 1 90;200;30 10;255;0 20 0 0 0;0;0 220;230;242 220;230;242 1 2 1 0 0 0 0 0 0 0 Section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duction"/>
</p:tagLst>
</file>

<file path=ppt/theme/theme1.xml><?xml version="1.0" encoding="utf-8"?>
<a:theme xmlns:a="http://schemas.openxmlformats.org/drawingml/2006/main" name="Blank Presentation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E8FC"/>
      </a:accent1>
      <a:accent2>
        <a:srgbClr val="F8CECC"/>
      </a:accent2>
      <a:accent3>
        <a:srgbClr val="E1D5E7"/>
      </a:accent3>
      <a:accent4>
        <a:srgbClr val="FFE6CC"/>
      </a:accent4>
      <a:accent5>
        <a:srgbClr val="FFF2CC"/>
      </a:accent5>
      <a:accent6>
        <a:srgbClr val="D5E8D4"/>
      </a:accent6>
      <a:hlink>
        <a:srgbClr val="0563C1"/>
      </a:hlink>
      <a:folHlink>
        <a:srgbClr val="954F72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1C3D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1C3D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ANLP_Presentation (1)</Template>
  <TotalTime>5628</TotalTime>
  <Words>1519</Words>
  <Application>Microsoft Office PowerPoint</Application>
  <PresentationFormat>Widescreen</PresentationFormat>
  <Paragraphs>359</Paragraphs>
  <Slides>47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Abadi Extra Light</vt:lpstr>
      <vt:lpstr>Amasis MT Pro Light</vt:lpstr>
      <vt:lpstr>Arial</vt:lpstr>
      <vt:lpstr>Arial-BoldMT</vt:lpstr>
      <vt:lpstr>ArialMT</vt:lpstr>
      <vt:lpstr>Avenir Next LT Pro Light</vt:lpstr>
      <vt:lpstr>Calibri</vt:lpstr>
      <vt:lpstr>Cambria Math</vt:lpstr>
      <vt:lpstr>inherit</vt:lpstr>
      <vt:lpstr>Lato</vt:lpstr>
      <vt:lpstr>LMRoman12-Regular</vt:lpstr>
      <vt:lpstr>Verdana</vt:lpstr>
      <vt:lpstr>Blank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Introduction</vt:lpstr>
      <vt:lpstr>Background Information</vt:lpstr>
      <vt:lpstr>Research Question – 1</vt:lpstr>
      <vt:lpstr>Research Question – 2</vt:lpstr>
      <vt:lpstr>Outlier Detection</vt:lpstr>
      <vt:lpstr>Outlier Detection</vt:lpstr>
      <vt:lpstr>Outlier Method Classification</vt:lpstr>
      <vt:lpstr>Nearest-Neighbour Based</vt:lpstr>
      <vt:lpstr>Nearest-Neighbour Based</vt:lpstr>
      <vt:lpstr>Nearest-Neighbour Based</vt:lpstr>
      <vt:lpstr>Nearest-Neighbour Based</vt:lpstr>
      <vt:lpstr>Projection Methods</vt:lpstr>
      <vt:lpstr>PowerPoint Presentation</vt:lpstr>
      <vt:lpstr>Isolation Forests</vt:lpstr>
      <vt:lpstr>Advanced Approaches</vt:lpstr>
      <vt:lpstr>Concepts</vt:lpstr>
      <vt:lpstr>Used Outlier Detection methods</vt:lpstr>
      <vt:lpstr>Set Kernel </vt:lpstr>
      <vt:lpstr>Interpretability</vt:lpstr>
      <vt:lpstr>Confidence</vt:lpstr>
      <vt:lpstr>Confidence</vt:lpstr>
      <vt:lpstr>Confidence</vt:lpstr>
      <vt:lpstr>Confidence</vt:lpstr>
      <vt:lpstr>Approach</vt:lpstr>
      <vt:lpstr>Continues Integration</vt:lpstr>
      <vt:lpstr>Continues Integration</vt:lpstr>
      <vt:lpstr>PowerPoint Presentation</vt:lpstr>
      <vt:lpstr>Continues Integration</vt:lpstr>
      <vt:lpstr>Database Model</vt:lpstr>
      <vt:lpstr>Deployment / Integration</vt:lpstr>
      <vt:lpstr>Frontend</vt:lpstr>
      <vt:lpstr>Evaluation</vt:lpstr>
      <vt:lpstr>Meta Data Model Results</vt:lpstr>
      <vt:lpstr>OCSVM – Gram Matrix</vt:lpstr>
      <vt:lpstr>OCSVM Normalization</vt:lpstr>
      <vt:lpstr>Changing Confidence</vt:lpstr>
      <vt:lpstr>PowerPoint Presentation</vt:lpstr>
      <vt:lpstr>Prediction Corrolation</vt:lpstr>
      <vt:lpstr>Correlation</vt:lpstr>
      <vt:lpstr>Discussion &amp; Conclusion</vt:lpstr>
      <vt:lpstr>Thanks for your attention! 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TheCoughPolice</dc:title>
  <dc:creator>Abraham, Frederic (Stud. DKE)</dc:creator>
  <cp:lastModifiedBy>Abraham, Frederic (Stud. DKE)</cp:lastModifiedBy>
  <cp:revision>8</cp:revision>
  <cp:lastPrinted>1601-01-01T00:00:00Z</cp:lastPrinted>
  <dcterms:created xsi:type="dcterms:W3CDTF">2021-05-02T11:56:33Z</dcterms:created>
  <dcterms:modified xsi:type="dcterms:W3CDTF">2022-02-05T01:30:56Z</dcterms:modified>
</cp:coreProperties>
</file>